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sldIdLst>
    <p:sldId id="344" r:id="rId6"/>
    <p:sldId id="323" r:id="rId7"/>
    <p:sldId id="298" r:id="rId8"/>
    <p:sldId id="287" r:id="rId9"/>
    <p:sldId id="322" r:id="rId10"/>
    <p:sldId id="300" r:id="rId11"/>
    <p:sldId id="266" r:id="rId12"/>
    <p:sldId id="341" r:id="rId13"/>
    <p:sldId id="335" r:id="rId14"/>
    <p:sldId id="342" r:id="rId15"/>
    <p:sldId id="345" r:id="rId16"/>
    <p:sldId id="340" r:id="rId17"/>
    <p:sldId id="339" r:id="rId18"/>
    <p:sldId id="328" r:id="rId19"/>
    <p:sldId id="258" r:id="rId20"/>
  </p:sldIdLst>
  <p:sldSz cx="12192000" cy="6858000"/>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55FAFA-8A2E-474A-8500-623BB302FC67}" v="1927" dt="2026-03-10T07:07:34.2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2" d="100"/>
          <a:sy n="92" d="100"/>
        </p:scale>
        <p:origin x="1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Walters" userId="d6face20-b72a-454c-bc96-9d70b160c911" providerId="ADAL" clId="{7D027FB6-4F52-48AB-9CAA-9AA6BFE9E29D}"/>
    <pc:docChg chg="undo custSel addSld delSld modSld sldOrd">
      <pc:chgData name="Ben Walters" userId="d6face20-b72a-454c-bc96-9d70b160c911" providerId="ADAL" clId="{7D027FB6-4F52-48AB-9CAA-9AA6BFE9E29D}" dt="2026-03-10T07:07:34.294" v="3165" actId="313"/>
      <pc:docMkLst>
        <pc:docMk/>
      </pc:docMkLst>
      <pc:sldChg chg="addSp delSp modSp mod ord">
        <pc:chgData name="Ben Walters" userId="d6face20-b72a-454c-bc96-9d70b160c911" providerId="ADAL" clId="{7D027FB6-4F52-48AB-9CAA-9AA6BFE9E29D}" dt="2026-03-01T00:41:34.149" v="2068" actId="255"/>
        <pc:sldMkLst>
          <pc:docMk/>
          <pc:sldMk cId="2013035799" sldId="258"/>
        </pc:sldMkLst>
        <pc:spChg chg="mod">
          <ac:chgData name="Ben Walters" userId="d6face20-b72a-454c-bc96-9d70b160c911" providerId="ADAL" clId="{7D027FB6-4F52-48AB-9CAA-9AA6BFE9E29D}" dt="2026-03-01T00:41:34.149" v="2068" actId="255"/>
          <ac:spMkLst>
            <pc:docMk/>
            <pc:sldMk cId="2013035799" sldId="258"/>
            <ac:spMk id="2" creationId="{82863761-73FD-4266-82AB-C60364123C28}"/>
          </ac:spMkLst>
        </pc:spChg>
        <pc:picChg chg="mod">
          <ac:chgData name="Ben Walters" userId="d6face20-b72a-454c-bc96-9d70b160c911" providerId="ADAL" clId="{7D027FB6-4F52-48AB-9CAA-9AA6BFE9E29D}" dt="2026-03-01T00:37:32.727" v="2023" actId="1076"/>
          <ac:picMkLst>
            <pc:docMk/>
            <pc:sldMk cId="2013035799" sldId="258"/>
            <ac:picMk id="5" creationId="{9A42F711-B0BE-7DE2-8104-615DDC9D45F4}"/>
          </ac:picMkLst>
        </pc:picChg>
      </pc:sldChg>
      <pc:sldChg chg="addSp modSp mod modAnim">
        <pc:chgData name="Ben Walters" userId="d6face20-b72a-454c-bc96-9d70b160c911" providerId="ADAL" clId="{7D027FB6-4F52-48AB-9CAA-9AA6BFE9E29D}" dt="2026-03-10T06:58:30.879" v="2845"/>
        <pc:sldMkLst>
          <pc:docMk/>
          <pc:sldMk cId="1048437898" sldId="287"/>
        </pc:sldMkLst>
        <pc:spChg chg="add mod">
          <ac:chgData name="Ben Walters" userId="d6face20-b72a-454c-bc96-9d70b160c911" providerId="ADAL" clId="{7D027FB6-4F52-48AB-9CAA-9AA6BFE9E29D}" dt="2026-03-10T06:55:11.701" v="2811" actId="255"/>
          <ac:spMkLst>
            <pc:docMk/>
            <pc:sldMk cId="1048437898" sldId="287"/>
            <ac:spMk id="7" creationId="{D3D453E9-008C-0EA9-030B-A3A7E2F5DD91}"/>
          </ac:spMkLst>
        </pc:spChg>
        <pc:spChg chg="add mod">
          <ac:chgData name="Ben Walters" userId="d6face20-b72a-454c-bc96-9d70b160c911" providerId="ADAL" clId="{7D027FB6-4F52-48AB-9CAA-9AA6BFE9E29D}" dt="2026-03-10T06:56:43.903" v="2825" actId="20577"/>
          <ac:spMkLst>
            <pc:docMk/>
            <pc:sldMk cId="1048437898" sldId="287"/>
            <ac:spMk id="9" creationId="{8EA1CD05-F355-D1C3-5BC4-053B5D9012FD}"/>
          </ac:spMkLst>
        </pc:spChg>
        <pc:spChg chg="add mod">
          <ac:chgData name="Ben Walters" userId="d6face20-b72a-454c-bc96-9d70b160c911" providerId="ADAL" clId="{7D027FB6-4F52-48AB-9CAA-9AA6BFE9E29D}" dt="2026-03-10T06:57:02.249" v="2828" actId="20577"/>
          <ac:spMkLst>
            <pc:docMk/>
            <pc:sldMk cId="1048437898" sldId="287"/>
            <ac:spMk id="13" creationId="{DF8E8CED-7CD8-91FD-AB43-C95D287DE5FE}"/>
          </ac:spMkLst>
        </pc:spChg>
      </pc:sldChg>
      <pc:sldChg chg="addSp delSp modSp mod ord">
        <pc:chgData name="Ben Walters" userId="d6face20-b72a-454c-bc96-9d70b160c911" providerId="ADAL" clId="{7D027FB6-4F52-48AB-9CAA-9AA6BFE9E29D}" dt="2026-03-10T06:54:26.068" v="2805" actId="20577"/>
        <pc:sldMkLst>
          <pc:docMk/>
          <pc:sldMk cId="172544579" sldId="298"/>
        </pc:sldMkLst>
        <pc:spChg chg="mod">
          <ac:chgData name="Ben Walters" userId="d6face20-b72a-454c-bc96-9d70b160c911" providerId="ADAL" clId="{7D027FB6-4F52-48AB-9CAA-9AA6BFE9E29D}" dt="2026-03-10T06:54:26.068" v="2805" actId="20577"/>
          <ac:spMkLst>
            <pc:docMk/>
            <pc:sldMk cId="172544579" sldId="298"/>
            <ac:spMk id="3" creationId="{82398C8E-33EC-957D-7655-DA92F58FECF7}"/>
          </ac:spMkLst>
        </pc:spChg>
        <pc:picChg chg="add del">
          <ac:chgData name="Ben Walters" userId="d6face20-b72a-454c-bc96-9d70b160c911" providerId="ADAL" clId="{7D027FB6-4F52-48AB-9CAA-9AA6BFE9E29D}" dt="2026-03-01T00:06:52.731" v="1052" actId="478"/>
          <ac:picMkLst>
            <pc:docMk/>
            <pc:sldMk cId="172544579" sldId="298"/>
            <ac:picMk id="4" creationId="{0CF3416A-2373-12B2-193C-AC6E4C61673F}"/>
          </ac:picMkLst>
        </pc:picChg>
      </pc:sldChg>
      <pc:sldChg chg="addSp modSp mod">
        <pc:chgData name="Ben Walters" userId="d6face20-b72a-454c-bc96-9d70b160c911" providerId="ADAL" clId="{7D027FB6-4F52-48AB-9CAA-9AA6BFE9E29D}" dt="2026-03-10T07:00:10.273" v="2888" actId="122"/>
        <pc:sldMkLst>
          <pc:docMk/>
          <pc:sldMk cId="4097323175" sldId="322"/>
        </pc:sldMkLst>
        <pc:spChg chg="mod">
          <ac:chgData name="Ben Walters" userId="d6face20-b72a-454c-bc96-9d70b160c911" providerId="ADAL" clId="{7D027FB6-4F52-48AB-9CAA-9AA6BFE9E29D}" dt="2026-03-01T01:04:09.127" v="2654" actId="20577"/>
          <ac:spMkLst>
            <pc:docMk/>
            <pc:sldMk cId="4097323175" sldId="322"/>
            <ac:spMk id="2" creationId="{82863761-73FD-4266-82AB-C60364123C28}"/>
          </ac:spMkLst>
        </pc:spChg>
        <pc:spChg chg="add mod">
          <ac:chgData name="Ben Walters" userId="d6face20-b72a-454c-bc96-9d70b160c911" providerId="ADAL" clId="{7D027FB6-4F52-48AB-9CAA-9AA6BFE9E29D}" dt="2026-03-10T07:00:10.273" v="2888" actId="122"/>
          <ac:spMkLst>
            <pc:docMk/>
            <pc:sldMk cId="4097323175" sldId="322"/>
            <ac:spMk id="4" creationId="{663E1BD2-43B0-9643-C93B-1210E95B573C}"/>
          </ac:spMkLst>
        </pc:spChg>
      </pc:sldChg>
      <pc:sldChg chg="modSp mod modAnim">
        <pc:chgData name="Ben Walters" userId="d6face20-b72a-454c-bc96-9d70b160c911" providerId="ADAL" clId="{7D027FB6-4F52-48AB-9CAA-9AA6BFE9E29D}" dt="2026-03-10T07:02:20.643" v="2994" actId="20577"/>
        <pc:sldMkLst>
          <pc:docMk/>
          <pc:sldMk cId="1560325546" sldId="323"/>
        </pc:sldMkLst>
        <pc:spChg chg="mod">
          <ac:chgData name="Ben Walters" userId="d6face20-b72a-454c-bc96-9d70b160c911" providerId="ADAL" clId="{7D027FB6-4F52-48AB-9CAA-9AA6BFE9E29D}" dt="2026-03-01T01:04:37.660" v="2655" actId="255"/>
          <ac:spMkLst>
            <pc:docMk/>
            <pc:sldMk cId="1560325546" sldId="323"/>
            <ac:spMk id="2" creationId="{82863761-73FD-4266-82AB-C60364123C28}"/>
          </ac:spMkLst>
        </pc:spChg>
        <pc:spChg chg="mod">
          <ac:chgData name="Ben Walters" userId="d6face20-b72a-454c-bc96-9d70b160c911" providerId="ADAL" clId="{7D027FB6-4F52-48AB-9CAA-9AA6BFE9E29D}" dt="2026-03-10T07:02:20.643" v="2994" actId="20577"/>
          <ac:spMkLst>
            <pc:docMk/>
            <pc:sldMk cId="1560325546" sldId="323"/>
            <ac:spMk id="3" creationId="{3A833FCA-2283-4BB4-BA65-163EBDB2E2EF}"/>
          </ac:spMkLst>
        </pc:spChg>
      </pc:sldChg>
      <pc:sldChg chg="modSp mod ord modAnim">
        <pc:chgData name="Ben Walters" userId="d6face20-b72a-454c-bc96-9d70b160c911" providerId="ADAL" clId="{7D027FB6-4F52-48AB-9CAA-9AA6BFE9E29D}" dt="2026-03-01T00:50:36.614" v="2187" actId="27636"/>
        <pc:sldMkLst>
          <pc:docMk/>
          <pc:sldMk cId="2521868699" sldId="328"/>
        </pc:sldMkLst>
        <pc:spChg chg="mod">
          <ac:chgData name="Ben Walters" userId="d6face20-b72a-454c-bc96-9d70b160c911" providerId="ADAL" clId="{7D027FB6-4F52-48AB-9CAA-9AA6BFE9E29D}" dt="2026-03-01T00:50:36.614" v="2187" actId="27636"/>
          <ac:spMkLst>
            <pc:docMk/>
            <pc:sldMk cId="2521868699" sldId="328"/>
            <ac:spMk id="3" creationId="{3A833FCA-2283-4BB4-BA65-163EBDB2E2EF}"/>
          </ac:spMkLst>
        </pc:spChg>
      </pc:sldChg>
      <pc:sldChg chg="modSp">
        <pc:chgData name="Ben Walters" userId="d6face20-b72a-454c-bc96-9d70b160c911" providerId="ADAL" clId="{7D027FB6-4F52-48AB-9CAA-9AA6BFE9E29D}" dt="2026-03-01T00:49:07.728" v="2185" actId="20577"/>
        <pc:sldMkLst>
          <pc:docMk/>
          <pc:sldMk cId="1361883145" sldId="339"/>
        </pc:sldMkLst>
        <pc:spChg chg="mod">
          <ac:chgData name="Ben Walters" userId="d6face20-b72a-454c-bc96-9d70b160c911" providerId="ADAL" clId="{7D027FB6-4F52-48AB-9CAA-9AA6BFE9E29D}" dt="2026-03-01T00:49:07.728" v="2185" actId="20577"/>
          <ac:spMkLst>
            <pc:docMk/>
            <pc:sldMk cId="1361883145" sldId="339"/>
            <ac:spMk id="3" creationId="{F2E457C3-F7FB-48C4-8CF1-9F052192A67D}"/>
          </ac:spMkLst>
        </pc:spChg>
      </pc:sldChg>
      <pc:sldChg chg="modAnim">
        <pc:chgData name="Ben Walters" userId="d6face20-b72a-454c-bc96-9d70b160c911" providerId="ADAL" clId="{7D027FB6-4F52-48AB-9CAA-9AA6BFE9E29D}" dt="2026-03-10T07:05:19.797" v="3163"/>
        <pc:sldMkLst>
          <pc:docMk/>
          <pc:sldMk cId="4214423062" sldId="340"/>
        </pc:sldMkLst>
      </pc:sldChg>
      <pc:sldChg chg="addSp delSp modSp mod delAnim">
        <pc:chgData name="Ben Walters" userId="d6face20-b72a-454c-bc96-9d70b160c911" providerId="ADAL" clId="{7D027FB6-4F52-48AB-9CAA-9AA6BFE9E29D}" dt="2026-03-10T07:03:51.903" v="3063" actId="1076"/>
        <pc:sldMkLst>
          <pc:docMk/>
          <pc:sldMk cId="2743729151" sldId="341"/>
        </pc:sldMkLst>
        <pc:spChg chg="mod">
          <ac:chgData name="Ben Walters" userId="d6face20-b72a-454c-bc96-9d70b160c911" providerId="ADAL" clId="{7D027FB6-4F52-48AB-9CAA-9AA6BFE9E29D}" dt="2026-03-02T23:16:46.799" v="2688" actId="20577"/>
          <ac:spMkLst>
            <pc:docMk/>
            <pc:sldMk cId="2743729151" sldId="341"/>
            <ac:spMk id="2" creationId="{C4E7A57D-D570-6749-979C-81CB44DF263F}"/>
          </ac:spMkLst>
        </pc:spChg>
        <pc:spChg chg="add mod">
          <ac:chgData name="Ben Walters" userId="d6face20-b72a-454c-bc96-9d70b160c911" providerId="ADAL" clId="{7D027FB6-4F52-48AB-9CAA-9AA6BFE9E29D}" dt="2026-03-10T07:03:51.903" v="3063" actId="1076"/>
          <ac:spMkLst>
            <pc:docMk/>
            <pc:sldMk cId="2743729151" sldId="341"/>
            <ac:spMk id="4" creationId="{B25C6A77-ACE5-3E27-775E-00631FF65616}"/>
          </ac:spMkLst>
        </pc:spChg>
      </pc:sldChg>
      <pc:sldChg chg="addSp modSp mod modAnim">
        <pc:chgData name="Ben Walters" userId="d6face20-b72a-454c-bc96-9d70b160c911" providerId="ADAL" clId="{7D027FB6-4F52-48AB-9CAA-9AA6BFE9E29D}" dt="2026-03-10T07:07:34.294" v="3165" actId="313"/>
        <pc:sldMkLst>
          <pc:docMk/>
          <pc:sldMk cId="3695403377" sldId="342"/>
        </pc:sldMkLst>
        <pc:spChg chg="mod">
          <ac:chgData name="Ben Walters" userId="d6face20-b72a-454c-bc96-9d70b160c911" providerId="ADAL" clId="{7D027FB6-4F52-48AB-9CAA-9AA6BFE9E29D}" dt="2026-02-27T22:59:26.005" v="601" actId="20577"/>
          <ac:spMkLst>
            <pc:docMk/>
            <pc:sldMk cId="3695403377" sldId="342"/>
            <ac:spMk id="2" creationId="{5706DB7A-4129-29E3-389A-67123AA40ACC}"/>
          </ac:spMkLst>
        </pc:spChg>
        <pc:spChg chg="add mod">
          <ac:chgData name="Ben Walters" userId="d6face20-b72a-454c-bc96-9d70b160c911" providerId="ADAL" clId="{7D027FB6-4F52-48AB-9CAA-9AA6BFE9E29D}" dt="2026-03-10T07:07:34.294" v="3165" actId="313"/>
          <ac:spMkLst>
            <pc:docMk/>
            <pc:sldMk cId="3695403377" sldId="342"/>
            <ac:spMk id="3" creationId="{507D445F-0E9D-D15C-D470-CEDC538FBF50}"/>
          </ac:spMkLst>
        </pc:spChg>
        <pc:spChg chg="mod">
          <ac:chgData name="Ben Walters" userId="d6face20-b72a-454c-bc96-9d70b160c911" providerId="ADAL" clId="{7D027FB6-4F52-48AB-9CAA-9AA6BFE9E29D}" dt="2026-03-01T00:11:42.949" v="1100" actId="27636"/>
          <ac:spMkLst>
            <pc:docMk/>
            <pc:sldMk cId="3695403377" sldId="342"/>
            <ac:spMk id="6" creationId="{DC889942-70D4-DAD9-EC80-B0FE1D794DD0}"/>
          </ac:spMkLst>
        </pc:spChg>
      </pc:sldChg>
      <pc:sldChg chg="delSp new mod ord setBg">
        <pc:chgData name="Ben Walters" userId="d6face20-b72a-454c-bc96-9d70b160c911" providerId="ADAL" clId="{7D027FB6-4F52-48AB-9CAA-9AA6BFE9E29D}" dt="2026-02-27T22:45:17.784" v="46"/>
        <pc:sldMkLst>
          <pc:docMk/>
          <pc:sldMk cId="3402131403" sldId="344"/>
        </pc:sldMkLst>
      </pc:sldChg>
      <pc:sldChg chg="addSp delSp modSp add mod delAnim">
        <pc:chgData name="Ben Walters" userId="d6face20-b72a-454c-bc96-9d70b160c911" providerId="ADAL" clId="{7D027FB6-4F52-48AB-9CAA-9AA6BFE9E29D}" dt="2026-03-10T07:04:58.973" v="3162" actId="1076"/>
        <pc:sldMkLst>
          <pc:docMk/>
          <pc:sldMk cId="3185283739" sldId="345"/>
        </pc:sldMkLst>
        <pc:spChg chg="mod">
          <ac:chgData name="Ben Walters" userId="d6face20-b72a-454c-bc96-9d70b160c911" providerId="ADAL" clId="{7D027FB6-4F52-48AB-9CAA-9AA6BFE9E29D}" dt="2026-03-01T00:44:37.695" v="2168" actId="20577"/>
          <ac:spMkLst>
            <pc:docMk/>
            <pc:sldMk cId="3185283739" sldId="345"/>
            <ac:spMk id="2" creationId="{6927BB4C-9EC0-576F-3E99-5C2F065F9946}"/>
          </ac:spMkLst>
        </pc:spChg>
        <pc:spChg chg="add mod">
          <ac:chgData name="Ben Walters" userId="d6face20-b72a-454c-bc96-9d70b160c911" providerId="ADAL" clId="{7D027FB6-4F52-48AB-9CAA-9AA6BFE9E29D}" dt="2026-03-10T07:04:58.973" v="3162" actId="1076"/>
          <ac:spMkLst>
            <pc:docMk/>
            <pc:sldMk cId="3185283739" sldId="345"/>
            <ac:spMk id="4" creationId="{4E62BC82-2672-7F75-AC43-54EAC71A98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7625" y="0"/>
            <a:ext cx="2951163" cy="498475"/>
          </a:xfrm>
          <a:prstGeom prst="rect">
            <a:avLst/>
          </a:prstGeom>
        </p:spPr>
        <p:txBody>
          <a:bodyPr vert="horz" lIns="91440" tIns="45720" rIns="91440" bIns="45720" rtlCol="0"/>
          <a:lstStyle>
            <a:lvl1pPr algn="r">
              <a:defRPr sz="1200"/>
            </a:lvl1pPr>
          </a:lstStyle>
          <a:p>
            <a:fld id="{85F7A535-1620-4EE8-9FFF-D65235937482}" type="datetimeFigureOut">
              <a:rPr lang="en-GB" smtClean="0"/>
              <a:t>10/03/2026</a:t>
            </a:fld>
            <a:endParaRPr lang="en-GB" dirty="0"/>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1038" y="4784725"/>
            <a:ext cx="5448300"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4038"/>
            <a:ext cx="2951163" cy="49847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7625" y="9444038"/>
            <a:ext cx="2951163" cy="498475"/>
          </a:xfrm>
          <a:prstGeom prst="rect">
            <a:avLst/>
          </a:prstGeom>
        </p:spPr>
        <p:txBody>
          <a:bodyPr vert="horz" lIns="91440" tIns="45720" rIns="91440" bIns="45720" rtlCol="0" anchor="b"/>
          <a:lstStyle>
            <a:lvl1pPr algn="r">
              <a:defRPr sz="1200"/>
            </a:lvl1pPr>
          </a:lstStyle>
          <a:p>
            <a:fld id="{1CD2293E-DCFE-46CF-BD40-85A091C7DD8A}" type="slidenum">
              <a:rPr lang="en-GB" smtClean="0"/>
              <a:t>‹#›</a:t>
            </a:fld>
            <a:endParaRPr lang="en-GB" dirty="0"/>
          </a:p>
        </p:txBody>
      </p:sp>
    </p:spTree>
    <p:extLst>
      <p:ext uri="{BB962C8B-B14F-4D97-AF65-F5344CB8AC3E}">
        <p14:creationId xmlns:p14="http://schemas.microsoft.com/office/powerpoint/2010/main" val="289903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GB" dirty="0"/>
              <a:t>Virgin media O2 mega deal, ACT deal of the year award winner</a:t>
            </a:r>
          </a:p>
        </p:txBody>
      </p:sp>
      <p:sp>
        <p:nvSpPr>
          <p:cNvPr id="4" name="Slide Number Placeholder 3"/>
          <p:cNvSpPr>
            <a:spLocks noGrp="1"/>
          </p:cNvSpPr>
          <p:nvPr>
            <p:ph type="sldNum" sz="quarter" idx="5"/>
          </p:nvPr>
        </p:nvSpPr>
        <p:spPr/>
        <p:txBody>
          <a:bodyPr/>
          <a:lstStyle/>
          <a:p>
            <a:fld id="{1CD2293E-DCFE-46CF-BD40-85A091C7DD8A}" type="slidenum">
              <a:rPr lang="en-GB" smtClean="0"/>
              <a:t>2</a:t>
            </a:fld>
            <a:endParaRPr lang="en-GB" dirty="0"/>
          </a:p>
        </p:txBody>
      </p:sp>
    </p:spTree>
    <p:extLst>
      <p:ext uri="{BB962C8B-B14F-4D97-AF65-F5344CB8AC3E}">
        <p14:creationId xmlns:p14="http://schemas.microsoft.com/office/powerpoint/2010/main" val="3098607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GB" dirty="0"/>
              <a:t>Strategy isn’t a disconnected process – it filters down into the financial performance of the business</a:t>
            </a:r>
          </a:p>
        </p:txBody>
      </p:sp>
      <p:sp>
        <p:nvSpPr>
          <p:cNvPr id="4" name="Slide Number Placeholder 3"/>
          <p:cNvSpPr>
            <a:spLocks noGrp="1"/>
          </p:cNvSpPr>
          <p:nvPr>
            <p:ph type="sldNum" sz="quarter" idx="5"/>
          </p:nvPr>
        </p:nvSpPr>
        <p:spPr/>
        <p:txBody>
          <a:bodyPr/>
          <a:lstStyle/>
          <a:p>
            <a:fld id="{1CD2293E-DCFE-46CF-BD40-85A091C7DD8A}" type="slidenum">
              <a:rPr lang="en-GB" smtClean="0"/>
              <a:t>3</a:t>
            </a:fld>
            <a:endParaRPr lang="en-GB" dirty="0"/>
          </a:p>
        </p:txBody>
      </p:sp>
    </p:spTree>
    <p:extLst>
      <p:ext uri="{BB962C8B-B14F-4D97-AF65-F5344CB8AC3E}">
        <p14:creationId xmlns:p14="http://schemas.microsoft.com/office/powerpoint/2010/main" val="3424794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D2293E-DCFE-46CF-BD40-85A091C7DD8A}" type="slidenum">
              <a:rPr lang="en-GB" smtClean="0"/>
              <a:t>4</a:t>
            </a:fld>
            <a:endParaRPr lang="en-GB" dirty="0"/>
          </a:p>
        </p:txBody>
      </p:sp>
    </p:spTree>
    <p:extLst>
      <p:ext uri="{BB962C8B-B14F-4D97-AF65-F5344CB8AC3E}">
        <p14:creationId xmlns:p14="http://schemas.microsoft.com/office/powerpoint/2010/main" val="55698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EE61B-5F6E-4F20-ADDF-11414F936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3C634B-D7B2-4854-89A6-21E7E6FC7F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D0B7EB-07CF-4D28-B1BB-8797452D7584}"/>
              </a:ext>
            </a:extLst>
          </p:cNvPr>
          <p:cNvSpPr>
            <a:spLocks noGrp="1"/>
          </p:cNvSpPr>
          <p:nvPr>
            <p:ph type="dt" sz="half" idx="10"/>
          </p:nvPr>
        </p:nvSpPr>
        <p:spPr/>
        <p:txBody>
          <a:bodyPr/>
          <a:lstStyle/>
          <a:p>
            <a:fld id="{3320910E-BA98-4BDB-B21A-CB305FCE560E}" type="datetime1">
              <a:rPr lang="en-GB" smtClean="0"/>
              <a:t>10/03/2026</a:t>
            </a:fld>
            <a:endParaRPr lang="en-GB" dirty="0"/>
          </a:p>
        </p:txBody>
      </p:sp>
      <p:sp>
        <p:nvSpPr>
          <p:cNvPr id="5" name="Footer Placeholder 4">
            <a:extLst>
              <a:ext uri="{FF2B5EF4-FFF2-40B4-BE49-F238E27FC236}">
                <a16:creationId xmlns:a16="http://schemas.microsoft.com/office/drawing/2014/main" id="{C8C2B305-8F0A-4545-9558-9DFAEAFA6C0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6CC8BDD-C51E-43D5-A2C7-C34668AB779F}"/>
              </a:ext>
            </a:extLst>
          </p:cNvPr>
          <p:cNvSpPr>
            <a:spLocks noGrp="1"/>
          </p:cNvSpPr>
          <p:nvPr>
            <p:ph type="sldNum" sz="quarter" idx="12"/>
          </p:nvPr>
        </p:nvSpPr>
        <p:spPr/>
        <p:txBody>
          <a:bodyPr/>
          <a:lstStyle/>
          <a:p>
            <a:fld id="{B6EA33F0-FAA6-4DD3-AD02-DE11756469A4}" type="slidenum">
              <a:rPr lang="en-GB" smtClean="0"/>
              <a:t>‹#›</a:t>
            </a:fld>
            <a:endParaRPr lang="en-GB" dirty="0"/>
          </a:p>
        </p:txBody>
      </p:sp>
    </p:spTree>
    <p:extLst>
      <p:ext uri="{BB962C8B-B14F-4D97-AF65-F5344CB8AC3E}">
        <p14:creationId xmlns:p14="http://schemas.microsoft.com/office/powerpoint/2010/main" val="114769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89F5A-D6C6-4C02-93D6-8D9B9034F32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6BAAB5-740C-413C-8C94-3E095568A3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2DB94E-368D-49F8-B443-4CB84A8458AE}"/>
              </a:ext>
            </a:extLst>
          </p:cNvPr>
          <p:cNvSpPr>
            <a:spLocks noGrp="1"/>
          </p:cNvSpPr>
          <p:nvPr>
            <p:ph type="dt" sz="half" idx="10"/>
          </p:nvPr>
        </p:nvSpPr>
        <p:spPr/>
        <p:txBody>
          <a:bodyPr/>
          <a:lstStyle/>
          <a:p>
            <a:fld id="{190287AE-7723-46A8-93AB-DFB27C6522A3}" type="datetime1">
              <a:rPr lang="en-GB" smtClean="0"/>
              <a:t>10/03/2026</a:t>
            </a:fld>
            <a:endParaRPr lang="en-GB" dirty="0"/>
          </a:p>
        </p:txBody>
      </p:sp>
      <p:sp>
        <p:nvSpPr>
          <p:cNvPr id="5" name="Footer Placeholder 4">
            <a:extLst>
              <a:ext uri="{FF2B5EF4-FFF2-40B4-BE49-F238E27FC236}">
                <a16:creationId xmlns:a16="http://schemas.microsoft.com/office/drawing/2014/main" id="{27A44443-9476-47A1-B012-6C5ACB34430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37CB54D-DB8F-470D-AFF9-1978E8020064}"/>
              </a:ext>
            </a:extLst>
          </p:cNvPr>
          <p:cNvSpPr>
            <a:spLocks noGrp="1"/>
          </p:cNvSpPr>
          <p:nvPr>
            <p:ph type="sldNum" sz="quarter" idx="12"/>
          </p:nvPr>
        </p:nvSpPr>
        <p:spPr/>
        <p:txBody>
          <a:bodyPr/>
          <a:lstStyle/>
          <a:p>
            <a:fld id="{B6EA33F0-FAA6-4DD3-AD02-DE11756469A4}" type="slidenum">
              <a:rPr lang="en-GB" smtClean="0"/>
              <a:t>‹#›</a:t>
            </a:fld>
            <a:endParaRPr lang="en-GB" dirty="0"/>
          </a:p>
        </p:txBody>
      </p:sp>
    </p:spTree>
    <p:extLst>
      <p:ext uri="{BB962C8B-B14F-4D97-AF65-F5344CB8AC3E}">
        <p14:creationId xmlns:p14="http://schemas.microsoft.com/office/powerpoint/2010/main" val="2758587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5A473-341E-4C4B-8638-B5483A72B0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8E8FAA-E1C6-4F10-9715-7014D4E381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FF3C72-33A1-441B-A0EE-AE1271388586}"/>
              </a:ext>
            </a:extLst>
          </p:cNvPr>
          <p:cNvSpPr>
            <a:spLocks noGrp="1"/>
          </p:cNvSpPr>
          <p:nvPr>
            <p:ph type="dt" sz="half" idx="10"/>
          </p:nvPr>
        </p:nvSpPr>
        <p:spPr/>
        <p:txBody>
          <a:bodyPr/>
          <a:lstStyle/>
          <a:p>
            <a:fld id="{3D9812A8-25DD-4A08-AF2C-500F0D4A50A3}" type="datetime1">
              <a:rPr lang="en-GB" smtClean="0"/>
              <a:t>10/03/2026</a:t>
            </a:fld>
            <a:endParaRPr lang="en-GB" dirty="0"/>
          </a:p>
        </p:txBody>
      </p:sp>
      <p:sp>
        <p:nvSpPr>
          <p:cNvPr id="5" name="Footer Placeholder 4">
            <a:extLst>
              <a:ext uri="{FF2B5EF4-FFF2-40B4-BE49-F238E27FC236}">
                <a16:creationId xmlns:a16="http://schemas.microsoft.com/office/drawing/2014/main" id="{DB71B8D6-A66A-4036-9BD6-84EF0E49EC0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FBEEA9C-AE51-4923-A53F-077D7FEFDB6E}"/>
              </a:ext>
            </a:extLst>
          </p:cNvPr>
          <p:cNvSpPr>
            <a:spLocks noGrp="1"/>
          </p:cNvSpPr>
          <p:nvPr>
            <p:ph type="sldNum" sz="quarter" idx="12"/>
          </p:nvPr>
        </p:nvSpPr>
        <p:spPr/>
        <p:txBody>
          <a:bodyPr/>
          <a:lstStyle/>
          <a:p>
            <a:fld id="{B6EA33F0-FAA6-4DD3-AD02-DE11756469A4}" type="slidenum">
              <a:rPr lang="en-GB" smtClean="0"/>
              <a:t>‹#›</a:t>
            </a:fld>
            <a:endParaRPr lang="en-GB" dirty="0"/>
          </a:p>
        </p:txBody>
      </p:sp>
    </p:spTree>
    <p:extLst>
      <p:ext uri="{BB962C8B-B14F-4D97-AF65-F5344CB8AC3E}">
        <p14:creationId xmlns:p14="http://schemas.microsoft.com/office/powerpoint/2010/main" val="377716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A9473-056C-4455-9322-637FF20DD0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0CED09-3B15-48A6-B717-B0634A28EC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12BDB5-E92D-4AF7-96B3-FD8C6D32E2A3}"/>
              </a:ext>
            </a:extLst>
          </p:cNvPr>
          <p:cNvSpPr>
            <a:spLocks noGrp="1"/>
          </p:cNvSpPr>
          <p:nvPr>
            <p:ph type="dt" sz="half" idx="10"/>
          </p:nvPr>
        </p:nvSpPr>
        <p:spPr/>
        <p:txBody>
          <a:bodyPr/>
          <a:lstStyle/>
          <a:p>
            <a:fld id="{D25FF1D4-6691-47EC-BCC6-AC229B5E2CA8}" type="datetime1">
              <a:rPr lang="en-GB" smtClean="0"/>
              <a:t>10/03/2026</a:t>
            </a:fld>
            <a:endParaRPr lang="en-GB" dirty="0"/>
          </a:p>
        </p:txBody>
      </p:sp>
      <p:sp>
        <p:nvSpPr>
          <p:cNvPr id="5" name="Footer Placeholder 4">
            <a:extLst>
              <a:ext uri="{FF2B5EF4-FFF2-40B4-BE49-F238E27FC236}">
                <a16:creationId xmlns:a16="http://schemas.microsoft.com/office/drawing/2014/main" id="{884C71E4-323D-48F3-AB3B-F602BFAD131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F3F069E-95C5-4DCD-9DC4-AE094AFE3C9A}"/>
              </a:ext>
            </a:extLst>
          </p:cNvPr>
          <p:cNvSpPr>
            <a:spLocks noGrp="1"/>
          </p:cNvSpPr>
          <p:nvPr>
            <p:ph type="sldNum" sz="quarter" idx="12"/>
          </p:nvPr>
        </p:nvSpPr>
        <p:spPr/>
        <p:txBody>
          <a:bodyPr/>
          <a:lstStyle/>
          <a:p>
            <a:fld id="{B6EA33F0-FAA6-4DD3-AD02-DE11756469A4}" type="slidenum">
              <a:rPr lang="en-GB" smtClean="0"/>
              <a:t>‹#›</a:t>
            </a:fld>
            <a:endParaRPr lang="en-GB" dirty="0"/>
          </a:p>
        </p:txBody>
      </p:sp>
    </p:spTree>
    <p:extLst>
      <p:ext uri="{BB962C8B-B14F-4D97-AF65-F5344CB8AC3E}">
        <p14:creationId xmlns:p14="http://schemas.microsoft.com/office/powerpoint/2010/main" val="992771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6A6BB-31A8-4B38-B26D-3629ED4937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3E3E5C-A2B1-4A2B-ABC5-F51F56C715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EBF923-FEA3-4DF9-9A02-B2DAC2EA044E}"/>
              </a:ext>
            </a:extLst>
          </p:cNvPr>
          <p:cNvSpPr>
            <a:spLocks noGrp="1"/>
          </p:cNvSpPr>
          <p:nvPr>
            <p:ph type="dt" sz="half" idx="10"/>
          </p:nvPr>
        </p:nvSpPr>
        <p:spPr/>
        <p:txBody>
          <a:bodyPr/>
          <a:lstStyle/>
          <a:p>
            <a:fld id="{8D7ED139-83DF-4EE0-ADCD-FC7CC2F79E2A}" type="datetime1">
              <a:rPr lang="en-GB" smtClean="0"/>
              <a:t>10/03/2026</a:t>
            </a:fld>
            <a:endParaRPr lang="en-GB" dirty="0"/>
          </a:p>
        </p:txBody>
      </p:sp>
      <p:sp>
        <p:nvSpPr>
          <p:cNvPr id="5" name="Footer Placeholder 4">
            <a:extLst>
              <a:ext uri="{FF2B5EF4-FFF2-40B4-BE49-F238E27FC236}">
                <a16:creationId xmlns:a16="http://schemas.microsoft.com/office/drawing/2014/main" id="{264684F9-6686-4D9F-BF82-01C70B78FF0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B5E0A38-88EE-4F52-A1D2-6B7FC7EFF20E}"/>
              </a:ext>
            </a:extLst>
          </p:cNvPr>
          <p:cNvSpPr>
            <a:spLocks noGrp="1"/>
          </p:cNvSpPr>
          <p:nvPr>
            <p:ph type="sldNum" sz="quarter" idx="12"/>
          </p:nvPr>
        </p:nvSpPr>
        <p:spPr/>
        <p:txBody>
          <a:bodyPr/>
          <a:lstStyle/>
          <a:p>
            <a:fld id="{B6EA33F0-FAA6-4DD3-AD02-DE11756469A4}" type="slidenum">
              <a:rPr lang="en-GB" smtClean="0"/>
              <a:t>‹#›</a:t>
            </a:fld>
            <a:endParaRPr lang="en-GB" dirty="0"/>
          </a:p>
        </p:txBody>
      </p:sp>
    </p:spTree>
    <p:extLst>
      <p:ext uri="{BB962C8B-B14F-4D97-AF65-F5344CB8AC3E}">
        <p14:creationId xmlns:p14="http://schemas.microsoft.com/office/powerpoint/2010/main" val="3956469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50A4B-2408-4E94-89F9-958147C6F5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593BC5-590D-42F4-891A-FC25983840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3C5B9D-C73A-4C53-B237-E99C3A598E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CFF6C2-A1AC-47B9-BDF8-2ADBAE496F3B}"/>
              </a:ext>
            </a:extLst>
          </p:cNvPr>
          <p:cNvSpPr>
            <a:spLocks noGrp="1"/>
          </p:cNvSpPr>
          <p:nvPr>
            <p:ph type="dt" sz="half" idx="10"/>
          </p:nvPr>
        </p:nvSpPr>
        <p:spPr/>
        <p:txBody>
          <a:bodyPr/>
          <a:lstStyle/>
          <a:p>
            <a:fld id="{00F5A550-67D3-4E61-8221-3A8F82DD4932}" type="datetime1">
              <a:rPr lang="en-GB" smtClean="0"/>
              <a:t>10/03/2026</a:t>
            </a:fld>
            <a:endParaRPr lang="en-GB" dirty="0"/>
          </a:p>
        </p:txBody>
      </p:sp>
      <p:sp>
        <p:nvSpPr>
          <p:cNvPr id="6" name="Footer Placeholder 5">
            <a:extLst>
              <a:ext uri="{FF2B5EF4-FFF2-40B4-BE49-F238E27FC236}">
                <a16:creationId xmlns:a16="http://schemas.microsoft.com/office/drawing/2014/main" id="{1AF0E2F5-B239-46F4-8D5C-160F61D9438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6DB1E06-AF17-4309-B5E6-C1B9D783E961}"/>
              </a:ext>
            </a:extLst>
          </p:cNvPr>
          <p:cNvSpPr>
            <a:spLocks noGrp="1"/>
          </p:cNvSpPr>
          <p:nvPr>
            <p:ph type="sldNum" sz="quarter" idx="12"/>
          </p:nvPr>
        </p:nvSpPr>
        <p:spPr/>
        <p:txBody>
          <a:bodyPr/>
          <a:lstStyle/>
          <a:p>
            <a:fld id="{B6EA33F0-FAA6-4DD3-AD02-DE11756469A4}" type="slidenum">
              <a:rPr lang="en-GB" smtClean="0"/>
              <a:t>‹#›</a:t>
            </a:fld>
            <a:endParaRPr lang="en-GB" dirty="0"/>
          </a:p>
        </p:txBody>
      </p:sp>
    </p:spTree>
    <p:extLst>
      <p:ext uri="{BB962C8B-B14F-4D97-AF65-F5344CB8AC3E}">
        <p14:creationId xmlns:p14="http://schemas.microsoft.com/office/powerpoint/2010/main" val="3749410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9C354-0221-4510-A6A5-954262A2435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93A54A-9227-4F86-A1B0-1A020A4D00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764A58-0020-4189-99CD-2B8145F309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8C2A3D-2167-46AD-9E4D-D793FD4AD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ECFBAE-CF7B-482E-A6A3-D0CF4D249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B8A498D-B903-443A-9EFE-D0E7472AFAA7}"/>
              </a:ext>
            </a:extLst>
          </p:cNvPr>
          <p:cNvSpPr>
            <a:spLocks noGrp="1"/>
          </p:cNvSpPr>
          <p:nvPr>
            <p:ph type="dt" sz="half" idx="10"/>
          </p:nvPr>
        </p:nvSpPr>
        <p:spPr/>
        <p:txBody>
          <a:bodyPr/>
          <a:lstStyle/>
          <a:p>
            <a:fld id="{44E8E300-7569-4798-869A-E0AD01929493}" type="datetime1">
              <a:rPr lang="en-GB" smtClean="0"/>
              <a:t>10/03/2026</a:t>
            </a:fld>
            <a:endParaRPr lang="en-GB" dirty="0"/>
          </a:p>
        </p:txBody>
      </p:sp>
      <p:sp>
        <p:nvSpPr>
          <p:cNvPr id="8" name="Footer Placeholder 7">
            <a:extLst>
              <a:ext uri="{FF2B5EF4-FFF2-40B4-BE49-F238E27FC236}">
                <a16:creationId xmlns:a16="http://schemas.microsoft.com/office/drawing/2014/main" id="{86C2F686-5272-431A-9C00-509C78E72AC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E959A09-0771-418A-A3E5-0598B7224E87}"/>
              </a:ext>
            </a:extLst>
          </p:cNvPr>
          <p:cNvSpPr>
            <a:spLocks noGrp="1"/>
          </p:cNvSpPr>
          <p:nvPr>
            <p:ph type="sldNum" sz="quarter" idx="12"/>
          </p:nvPr>
        </p:nvSpPr>
        <p:spPr/>
        <p:txBody>
          <a:bodyPr/>
          <a:lstStyle/>
          <a:p>
            <a:fld id="{B6EA33F0-FAA6-4DD3-AD02-DE11756469A4}" type="slidenum">
              <a:rPr lang="en-GB" smtClean="0"/>
              <a:t>‹#›</a:t>
            </a:fld>
            <a:endParaRPr lang="en-GB" dirty="0"/>
          </a:p>
        </p:txBody>
      </p:sp>
    </p:spTree>
    <p:extLst>
      <p:ext uri="{BB962C8B-B14F-4D97-AF65-F5344CB8AC3E}">
        <p14:creationId xmlns:p14="http://schemas.microsoft.com/office/powerpoint/2010/main" val="1348061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84E9F-0498-4E11-B3A4-C8307FAEF4A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06F2C8-3F4F-44BE-95B7-19A8B984138A}"/>
              </a:ext>
            </a:extLst>
          </p:cNvPr>
          <p:cNvSpPr>
            <a:spLocks noGrp="1"/>
          </p:cNvSpPr>
          <p:nvPr>
            <p:ph type="dt" sz="half" idx="10"/>
          </p:nvPr>
        </p:nvSpPr>
        <p:spPr/>
        <p:txBody>
          <a:bodyPr/>
          <a:lstStyle/>
          <a:p>
            <a:fld id="{A79FD35B-C0DA-46B2-BD93-8C711DA018BB}" type="datetime1">
              <a:rPr lang="en-GB" smtClean="0"/>
              <a:t>10/03/2026</a:t>
            </a:fld>
            <a:endParaRPr lang="en-GB" dirty="0"/>
          </a:p>
        </p:txBody>
      </p:sp>
      <p:sp>
        <p:nvSpPr>
          <p:cNvPr id="4" name="Footer Placeholder 3">
            <a:extLst>
              <a:ext uri="{FF2B5EF4-FFF2-40B4-BE49-F238E27FC236}">
                <a16:creationId xmlns:a16="http://schemas.microsoft.com/office/drawing/2014/main" id="{7193FF2D-F84E-4857-8BC7-A2AFEA55BD6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CEECE4F0-C4E0-487A-BD1A-32854BBE81B8}"/>
              </a:ext>
            </a:extLst>
          </p:cNvPr>
          <p:cNvSpPr>
            <a:spLocks noGrp="1"/>
          </p:cNvSpPr>
          <p:nvPr>
            <p:ph type="sldNum" sz="quarter" idx="12"/>
          </p:nvPr>
        </p:nvSpPr>
        <p:spPr/>
        <p:txBody>
          <a:bodyPr/>
          <a:lstStyle/>
          <a:p>
            <a:fld id="{B6EA33F0-FAA6-4DD3-AD02-DE11756469A4}" type="slidenum">
              <a:rPr lang="en-GB" smtClean="0"/>
              <a:t>‹#›</a:t>
            </a:fld>
            <a:endParaRPr lang="en-GB" dirty="0"/>
          </a:p>
        </p:txBody>
      </p:sp>
    </p:spTree>
    <p:extLst>
      <p:ext uri="{BB962C8B-B14F-4D97-AF65-F5344CB8AC3E}">
        <p14:creationId xmlns:p14="http://schemas.microsoft.com/office/powerpoint/2010/main" val="3730372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BB1459-D01D-4F34-86C3-BD6C3BD4A2BD}"/>
              </a:ext>
            </a:extLst>
          </p:cNvPr>
          <p:cNvSpPr>
            <a:spLocks noGrp="1"/>
          </p:cNvSpPr>
          <p:nvPr>
            <p:ph type="dt" sz="half" idx="10"/>
          </p:nvPr>
        </p:nvSpPr>
        <p:spPr/>
        <p:txBody>
          <a:bodyPr/>
          <a:lstStyle/>
          <a:p>
            <a:fld id="{3EDA8F48-3D6E-4E26-B9C2-0AE4BA9CCC5A}" type="datetime1">
              <a:rPr lang="en-GB" smtClean="0"/>
              <a:t>10/03/2026</a:t>
            </a:fld>
            <a:endParaRPr lang="en-GB" dirty="0"/>
          </a:p>
        </p:txBody>
      </p:sp>
      <p:sp>
        <p:nvSpPr>
          <p:cNvPr id="3" name="Footer Placeholder 2">
            <a:extLst>
              <a:ext uri="{FF2B5EF4-FFF2-40B4-BE49-F238E27FC236}">
                <a16:creationId xmlns:a16="http://schemas.microsoft.com/office/drawing/2014/main" id="{D06567B8-D569-4EC2-9496-31B7D176F40A}"/>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AAE33102-9079-4053-BA78-9FEA1E6E8785}"/>
              </a:ext>
            </a:extLst>
          </p:cNvPr>
          <p:cNvSpPr>
            <a:spLocks noGrp="1"/>
          </p:cNvSpPr>
          <p:nvPr>
            <p:ph type="sldNum" sz="quarter" idx="12"/>
          </p:nvPr>
        </p:nvSpPr>
        <p:spPr/>
        <p:txBody>
          <a:bodyPr/>
          <a:lstStyle/>
          <a:p>
            <a:fld id="{B6EA33F0-FAA6-4DD3-AD02-DE11756469A4}" type="slidenum">
              <a:rPr lang="en-GB" smtClean="0"/>
              <a:t>‹#›</a:t>
            </a:fld>
            <a:endParaRPr lang="en-GB" dirty="0"/>
          </a:p>
        </p:txBody>
      </p:sp>
    </p:spTree>
    <p:extLst>
      <p:ext uri="{BB962C8B-B14F-4D97-AF65-F5344CB8AC3E}">
        <p14:creationId xmlns:p14="http://schemas.microsoft.com/office/powerpoint/2010/main" val="115097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9707C-E73E-48A4-80A7-02224B9EC8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10732F-E2A4-4787-99CE-E18D33A34C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96A0B91-649D-4267-8C88-CA559F99B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685BD7-7B7E-453F-9FD7-186F406FC62B}"/>
              </a:ext>
            </a:extLst>
          </p:cNvPr>
          <p:cNvSpPr>
            <a:spLocks noGrp="1"/>
          </p:cNvSpPr>
          <p:nvPr>
            <p:ph type="dt" sz="half" idx="10"/>
          </p:nvPr>
        </p:nvSpPr>
        <p:spPr/>
        <p:txBody>
          <a:bodyPr/>
          <a:lstStyle/>
          <a:p>
            <a:fld id="{CF2BABF2-8664-401A-8E7C-395280BF86B5}" type="datetime1">
              <a:rPr lang="en-GB" smtClean="0"/>
              <a:t>10/03/2026</a:t>
            </a:fld>
            <a:endParaRPr lang="en-GB" dirty="0"/>
          </a:p>
        </p:txBody>
      </p:sp>
      <p:sp>
        <p:nvSpPr>
          <p:cNvPr id="6" name="Footer Placeholder 5">
            <a:extLst>
              <a:ext uri="{FF2B5EF4-FFF2-40B4-BE49-F238E27FC236}">
                <a16:creationId xmlns:a16="http://schemas.microsoft.com/office/drawing/2014/main" id="{0DFC0F90-D4FA-499B-A372-AEB6221033C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B16D1BB-CE74-47C8-9D4D-B0D8F07AEECE}"/>
              </a:ext>
            </a:extLst>
          </p:cNvPr>
          <p:cNvSpPr>
            <a:spLocks noGrp="1"/>
          </p:cNvSpPr>
          <p:nvPr>
            <p:ph type="sldNum" sz="quarter" idx="12"/>
          </p:nvPr>
        </p:nvSpPr>
        <p:spPr/>
        <p:txBody>
          <a:bodyPr/>
          <a:lstStyle/>
          <a:p>
            <a:fld id="{B6EA33F0-FAA6-4DD3-AD02-DE11756469A4}" type="slidenum">
              <a:rPr lang="en-GB" smtClean="0"/>
              <a:t>‹#›</a:t>
            </a:fld>
            <a:endParaRPr lang="en-GB" dirty="0"/>
          </a:p>
        </p:txBody>
      </p:sp>
    </p:spTree>
    <p:extLst>
      <p:ext uri="{BB962C8B-B14F-4D97-AF65-F5344CB8AC3E}">
        <p14:creationId xmlns:p14="http://schemas.microsoft.com/office/powerpoint/2010/main" val="1250927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1676B-FEFC-404D-A7AA-033CCCC00F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F69A38-7875-4C6A-9434-F1C6546349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791DE24-4D89-408A-ACFD-04424BF40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7F70D-34AD-4D8E-92E5-90CBC31A44B3}"/>
              </a:ext>
            </a:extLst>
          </p:cNvPr>
          <p:cNvSpPr>
            <a:spLocks noGrp="1"/>
          </p:cNvSpPr>
          <p:nvPr>
            <p:ph type="dt" sz="half" idx="10"/>
          </p:nvPr>
        </p:nvSpPr>
        <p:spPr/>
        <p:txBody>
          <a:bodyPr/>
          <a:lstStyle/>
          <a:p>
            <a:fld id="{DB3535F1-516A-4A0B-80DA-9D8C0CA4471D}" type="datetime1">
              <a:rPr lang="en-GB" smtClean="0"/>
              <a:t>10/03/2026</a:t>
            </a:fld>
            <a:endParaRPr lang="en-GB" dirty="0"/>
          </a:p>
        </p:txBody>
      </p:sp>
      <p:sp>
        <p:nvSpPr>
          <p:cNvPr id="6" name="Footer Placeholder 5">
            <a:extLst>
              <a:ext uri="{FF2B5EF4-FFF2-40B4-BE49-F238E27FC236}">
                <a16:creationId xmlns:a16="http://schemas.microsoft.com/office/drawing/2014/main" id="{BD87F810-F9B6-42B2-817C-36970E8B356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63B76D4-E861-461F-8AC7-143FC19F5CD6}"/>
              </a:ext>
            </a:extLst>
          </p:cNvPr>
          <p:cNvSpPr>
            <a:spLocks noGrp="1"/>
          </p:cNvSpPr>
          <p:nvPr>
            <p:ph type="sldNum" sz="quarter" idx="12"/>
          </p:nvPr>
        </p:nvSpPr>
        <p:spPr/>
        <p:txBody>
          <a:bodyPr/>
          <a:lstStyle/>
          <a:p>
            <a:fld id="{B6EA33F0-FAA6-4DD3-AD02-DE11756469A4}" type="slidenum">
              <a:rPr lang="en-GB" smtClean="0"/>
              <a:t>‹#›</a:t>
            </a:fld>
            <a:endParaRPr lang="en-GB" dirty="0"/>
          </a:p>
        </p:txBody>
      </p:sp>
    </p:spTree>
    <p:extLst>
      <p:ext uri="{BB962C8B-B14F-4D97-AF65-F5344CB8AC3E}">
        <p14:creationId xmlns:p14="http://schemas.microsoft.com/office/powerpoint/2010/main" val="1591046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0DD35-9D72-4B6D-A71B-D9813CE22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9D7B43-FB6A-4D1C-B919-429C07EF5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A032F9-852D-46E7-9E54-2095815223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F1DB1-F143-44E1-8540-95AFF9353CB1}" type="datetime1">
              <a:rPr lang="en-GB" smtClean="0"/>
              <a:t>10/03/2026</a:t>
            </a:fld>
            <a:endParaRPr lang="en-GB" dirty="0"/>
          </a:p>
        </p:txBody>
      </p:sp>
      <p:sp>
        <p:nvSpPr>
          <p:cNvPr id="5" name="Footer Placeholder 4">
            <a:extLst>
              <a:ext uri="{FF2B5EF4-FFF2-40B4-BE49-F238E27FC236}">
                <a16:creationId xmlns:a16="http://schemas.microsoft.com/office/drawing/2014/main" id="{7C925C32-1EA5-4FC9-9CDB-34B5312255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123FA31E-FA18-45A4-B6AA-71EA8971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A33F0-FAA6-4DD3-AD02-DE11756469A4}" type="slidenum">
              <a:rPr lang="en-GB" smtClean="0"/>
              <a:t>‹#›</a:t>
            </a:fld>
            <a:endParaRPr lang="en-GB" dirty="0"/>
          </a:p>
        </p:txBody>
      </p:sp>
      <p:sp>
        <p:nvSpPr>
          <p:cNvPr id="8" name="TextBox 7">
            <a:extLst>
              <a:ext uri="{FF2B5EF4-FFF2-40B4-BE49-F238E27FC236}">
                <a16:creationId xmlns:a16="http://schemas.microsoft.com/office/drawing/2014/main" id="{C85F0FC3-58FB-4467-ACEF-43E723A3DC0A}"/>
              </a:ext>
            </a:extLst>
          </p:cNvPr>
          <p:cNvSpPr txBox="1"/>
          <p:nvPr userDrawn="1">
            <p:extLst>
              <p:ext uri="{1162E1C5-73C7-4A58-AE30-91384D911F3F}">
                <p184:classification xmlns:p184="http://schemas.microsoft.com/office/powerpoint/2018/4/main" val="ftr"/>
              </p:ext>
            </p:extLst>
          </p:nvPr>
        </p:nvSpPr>
        <p:spPr>
          <a:xfrm>
            <a:off x="5821363" y="6720840"/>
            <a:ext cx="390525" cy="137160"/>
          </a:xfrm>
          <a:prstGeom prst="rect">
            <a:avLst/>
          </a:prstGeom>
        </p:spPr>
        <p:txBody>
          <a:bodyPr horzOverflow="overflow" lIns="0" tIns="0" rIns="0" bIns="0">
            <a:spAutoFit/>
          </a:bodyPr>
          <a:lstStyle/>
          <a:p>
            <a:pPr algn="ctr"/>
            <a:r>
              <a:rPr lang="en-GB" sz="900" dirty="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1675273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mailto:enlightenment@treasury-insight.co.uk" TargetMode="External"/><Relationship Id="rId5" Type="http://schemas.openxmlformats.org/officeDocument/2006/relationships/hyperlink" Target="http://www.treasury-insight.co.uk/" TargetMode="Externa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40B390-950C-8910-0BC1-1CCE75E3022D}"/>
              </a:ext>
            </a:extLst>
          </p:cNvPr>
          <p:cNvSpPr>
            <a:spLocks noGrp="1"/>
          </p:cNvSpPr>
          <p:nvPr>
            <p:ph type="sldNum" sz="quarter" idx="12"/>
          </p:nvPr>
        </p:nvSpPr>
        <p:spPr/>
        <p:txBody>
          <a:bodyPr/>
          <a:lstStyle/>
          <a:p>
            <a:fld id="{B6EA33F0-FAA6-4DD3-AD02-DE11756469A4}" type="slidenum">
              <a:rPr lang="en-GB" smtClean="0"/>
              <a:t>1</a:t>
            </a:fld>
            <a:endParaRPr lang="en-GB" dirty="0"/>
          </a:p>
        </p:txBody>
      </p:sp>
    </p:spTree>
    <p:extLst>
      <p:ext uri="{BB962C8B-B14F-4D97-AF65-F5344CB8AC3E}">
        <p14:creationId xmlns:p14="http://schemas.microsoft.com/office/powerpoint/2010/main" val="3402131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DB4C0-8AB0-3BDE-A9BD-A0E042DE2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06DB7A-4129-29E3-389A-67123AA40ACC}"/>
              </a:ext>
            </a:extLst>
          </p:cNvPr>
          <p:cNvSpPr>
            <a:spLocks noGrp="1"/>
          </p:cNvSpPr>
          <p:nvPr>
            <p:ph type="ctrTitle"/>
          </p:nvPr>
        </p:nvSpPr>
        <p:spPr>
          <a:xfrm>
            <a:off x="299913" y="136525"/>
            <a:ext cx="10255257" cy="1373010"/>
          </a:xfrm>
        </p:spPr>
        <p:txBody>
          <a:bodyPr>
            <a:noAutofit/>
          </a:bodyPr>
          <a:lstStyle/>
          <a:p>
            <a:r>
              <a:rPr lang="en-GB" sz="9500" b="1" dirty="0"/>
              <a:t>Academic backing</a:t>
            </a:r>
          </a:p>
        </p:txBody>
      </p:sp>
      <p:sp>
        <p:nvSpPr>
          <p:cNvPr id="4" name="Slide Number Placeholder 3">
            <a:extLst>
              <a:ext uri="{FF2B5EF4-FFF2-40B4-BE49-F238E27FC236}">
                <a16:creationId xmlns:a16="http://schemas.microsoft.com/office/drawing/2014/main" id="{0B09A7A0-6454-3B0A-DB5E-6A292232DACA}"/>
              </a:ext>
            </a:extLst>
          </p:cNvPr>
          <p:cNvSpPr>
            <a:spLocks noGrp="1"/>
          </p:cNvSpPr>
          <p:nvPr>
            <p:ph type="sldNum" sz="quarter" idx="12"/>
          </p:nvPr>
        </p:nvSpPr>
        <p:spPr/>
        <p:txBody>
          <a:bodyPr/>
          <a:lstStyle/>
          <a:p>
            <a:fld id="{B6EA33F0-FAA6-4DD3-AD02-DE11756469A4}" type="slidenum">
              <a:rPr lang="en-GB" smtClean="0"/>
              <a:t>10</a:t>
            </a:fld>
            <a:endParaRPr lang="en-GB" dirty="0"/>
          </a:p>
        </p:txBody>
      </p:sp>
      <p:sp>
        <p:nvSpPr>
          <p:cNvPr id="6" name="Subtitle 5">
            <a:extLst>
              <a:ext uri="{FF2B5EF4-FFF2-40B4-BE49-F238E27FC236}">
                <a16:creationId xmlns:a16="http://schemas.microsoft.com/office/drawing/2014/main" id="{DC889942-70D4-DAD9-EC80-B0FE1D794DD0}"/>
              </a:ext>
            </a:extLst>
          </p:cNvPr>
          <p:cNvSpPr>
            <a:spLocks noGrp="1"/>
          </p:cNvSpPr>
          <p:nvPr>
            <p:ph type="subTitle" idx="1"/>
          </p:nvPr>
        </p:nvSpPr>
        <p:spPr>
          <a:xfrm>
            <a:off x="838200" y="1595071"/>
            <a:ext cx="9844216" cy="4090112"/>
          </a:xfrm>
        </p:spPr>
        <p:txBody>
          <a:bodyPr vert="horz" lIns="91440" tIns="45720" rIns="91440" bIns="45720" rtlCol="0" anchor="t">
            <a:normAutofit fontScale="70000" lnSpcReduction="20000"/>
          </a:bodyPr>
          <a:lstStyle/>
          <a:p>
            <a:r>
              <a:rPr lang="en-GB" sz="3800" b="1" dirty="0"/>
              <a:t>Two MBA students were mentored through their research projects*.  Quotes from their reports include:</a:t>
            </a:r>
          </a:p>
          <a:p>
            <a:r>
              <a:rPr lang="en-GB" dirty="0"/>
              <a:t> </a:t>
            </a:r>
          </a:p>
          <a:p>
            <a:r>
              <a:rPr lang="en-GB" sz="3400" dirty="0"/>
              <a:t> “CPInsight metrics provided clearer signals of value creation and destruction, consistently outperforming traditional measures in predictive accuracy.”</a:t>
            </a:r>
          </a:p>
          <a:p>
            <a:r>
              <a:rPr lang="en-GB" sz="1300" dirty="0"/>
              <a:t> </a:t>
            </a:r>
          </a:p>
          <a:p>
            <a:r>
              <a:rPr lang="en-GB" sz="3400" dirty="0"/>
              <a:t>“… Importantly, CPInsight was shown to be both practical and feasible, as it can be calculated using publicly available data with only minor adjustments.”</a:t>
            </a:r>
          </a:p>
          <a:p>
            <a:r>
              <a:rPr lang="en-GB" sz="1300" dirty="0"/>
              <a:t> </a:t>
            </a:r>
          </a:p>
          <a:p>
            <a:r>
              <a:rPr lang="en-GB" sz="3400" dirty="0"/>
              <a:t>“For practice, CPInsight™ offers managers a robust decision-making framework, investors a screening mechanism, and policymakers a tool for reforming corporate disclosure.</a:t>
            </a:r>
          </a:p>
        </p:txBody>
      </p:sp>
      <p:sp>
        <p:nvSpPr>
          <p:cNvPr id="3" name="TextBox 2">
            <a:extLst>
              <a:ext uri="{FF2B5EF4-FFF2-40B4-BE49-F238E27FC236}">
                <a16:creationId xmlns:a16="http://schemas.microsoft.com/office/drawing/2014/main" id="{507D445F-0E9D-D15C-D470-CEDC538FBF50}"/>
              </a:ext>
            </a:extLst>
          </p:cNvPr>
          <p:cNvSpPr txBox="1"/>
          <p:nvPr/>
        </p:nvSpPr>
        <p:spPr>
          <a:xfrm>
            <a:off x="1200647" y="5685183"/>
            <a:ext cx="10058400" cy="923330"/>
          </a:xfrm>
          <a:prstGeom prst="rect">
            <a:avLst/>
          </a:prstGeom>
          <a:noFill/>
        </p:spPr>
        <p:txBody>
          <a:bodyPr wrap="square" rtlCol="0">
            <a:spAutoFit/>
          </a:bodyPr>
          <a:lstStyle/>
          <a:p>
            <a:r>
              <a:rPr lang="en-GB" dirty="0"/>
              <a:t>*Research involved significant data analysis of FTSE100 financial performance as measured under the CPInsight framework and correlation to changes in Enterprise Value.  Projects were assessed and validated by academic staff at the University of Birmingham's business school </a:t>
            </a:r>
            <a:endParaRPr lang="en-US" dirty="0"/>
          </a:p>
        </p:txBody>
      </p:sp>
    </p:spTree>
    <p:extLst>
      <p:ext uri="{BB962C8B-B14F-4D97-AF65-F5344CB8AC3E}">
        <p14:creationId xmlns:p14="http://schemas.microsoft.com/office/powerpoint/2010/main" val="369540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B995-8BEC-4570-C4AE-6683EF22B0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7BB4C-9EC0-576F-3E99-5C2F065F9946}"/>
              </a:ext>
            </a:extLst>
          </p:cNvPr>
          <p:cNvSpPr>
            <a:spLocks noGrp="1"/>
          </p:cNvSpPr>
          <p:nvPr>
            <p:ph type="ctrTitle"/>
          </p:nvPr>
        </p:nvSpPr>
        <p:spPr>
          <a:xfrm>
            <a:off x="251008" y="377956"/>
            <a:ext cx="11689976" cy="4352364"/>
          </a:xfrm>
        </p:spPr>
        <p:txBody>
          <a:bodyPr>
            <a:noAutofit/>
          </a:bodyPr>
          <a:lstStyle/>
          <a:p>
            <a:r>
              <a:rPr lang="en-GB" sz="10000" b="1" dirty="0"/>
              <a:t>Application</a:t>
            </a:r>
            <a:br>
              <a:rPr lang="en-GB" sz="10000" b="1" dirty="0"/>
            </a:br>
            <a:r>
              <a:rPr lang="en-GB" b="1" dirty="0"/>
              <a:t>How to use CPInsight in your organisation</a:t>
            </a:r>
            <a:endParaRPr lang="en-GB" sz="7500" b="1" dirty="0"/>
          </a:p>
        </p:txBody>
      </p:sp>
      <p:sp>
        <p:nvSpPr>
          <p:cNvPr id="3" name="Slide Number Placeholder 2">
            <a:extLst>
              <a:ext uri="{FF2B5EF4-FFF2-40B4-BE49-F238E27FC236}">
                <a16:creationId xmlns:a16="http://schemas.microsoft.com/office/drawing/2014/main" id="{2AB69FBC-C96A-37C5-47A6-71130F572A57}"/>
              </a:ext>
            </a:extLst>
          </p:cNvPr>
          <p:cNvSpPr>
            <a:spLocks noGrp="1"/>
          </p:cNvSpPr>
          <p:nvPr>
            <p:ph type="sldNum" sz="quarter" idx="12"/>
          </p:nvPr>
        </p:nvSpPr>
        <p:spPr/>
        <p:txBody>
          <a:bodyPr/>
          <a:lstStyle/>
          <a:p>
            <a:fld id="{B6EA33F0-FAA6-4DD3-AD02-DE11756469A4}" type="slidenum">
              <a:rPr lang="en-GB" smtClean="0"/>
              <a:t>11</a:t>
            </a:fld>
            <a:endParaRPr lang="en-GB" dirty="0"/>
          </a:p>
        </p:txBody>
      </p:sp>
      <p:sp>
        <p:nvSpPr>
          <p:cNvPr id="4" name="TextBox 3">
            <a:extLst>
              <a:ext uri="{FF2B5EF4-FFF2-40B4-BE49-F238E27FC236}">
                <a16:creationId xmlns:a16="http://schemas.microsoft.com/office/drawing/2014/main" id="{4E62BC82-2672-7F75-AC43-54EAC71A98F6}"/>
              </a:ext>
            </a:extLst>
          </p:cNvPr>
          <p:cNvSpPr txBox="1"/>
          <p:nvPr/>
        </p:nvSpPr>
        <p:spPr>
          <a:xfrm>
            <a:off x="529932" y="5304808"/>
            <a:ext cx="11132127" cy="477054"/>
          </a:xfrm>
          <a:prstGeom prst="rect">
            <a:avLst/>
          </a:prstGeom>
          <a:noFill/>
        </p:spPr>
        <p:txBody>
          <a:bodyPr wrap="square" rtlCol="0">
            <a:spAutoFit/>
          </a:bodyPr>
          <a:lstStyle/>
          <a:p>
            <a:pPr algn="ctr"/>
            <a:r>
              <a:rPr lang="en-GB" sz="2500" b="1" dirty="0">
                <a:solidFill>
                  <a:srgbClr val="FF0000"/>
                </a:solidFill>
              </a:rPr>
              <a:t>CPInsight will enhance your finance function as a source of competitive advantage</a:t>
            </a:r>
            <a:endParaRPr lang="en-US" sz="2500" b="1" dirty="0">
              <a:solidFill>
                <a:srgbClr val="FF0000"/>
              </a:solidFill>
            </a:endParaRPr>
          </a:p>
        </p:txBody>
      </p:sp>
    </p:spTree>
    <p:extLst>
      <p:ext uri="{BB962C8B-B14F-4D97-AF65-F5344CB8AC3E}">
        <p14:creationId xmlns:p14="http://schemas.microsoft.com/office/powerpoint/2010/main" val="3185283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C971-1043-48F7-AEC2-A3DB3A447003}"/>
              </a:ext>
            </a:extLst>
          </p:cNvPr>
          <p:cNvSpPr>
            <a:spLocks noGrp="1"/>
          </p:cNvSpPr>
          <p:nvPr>
            <p:ph type="title"/>
          </p:nvPr>
        </p:nvSpPr>
        <p:spPr>
          <a:xfrm>
            <a:off x="724016" y="276502"/>
            <a:ext cx="5371981" cy="1910883"/>
          </a:xfrm>
        </p:spPr>
        <p:txBody>
          <a:bodyPr vert="horz" lIns="91440" tIns="45720" rIns="91440" bIns="45720" rtlCol="0" anchor="b">
            <a:noAutofit/>
          </a:bodyPr>
          <a:lstStyle/>
          <a:p>
            <a:r>
              <a:rPr lang="en-US" sz="7500" b="1" dirty="0"/>
              <a:t>Capital Allocation</a:t>
            </a:r>
          </a:p>
        </p:txBody>
      </p:sp>
      <p:pic>
        <p:nvPicPr>
          <p:cNvPr id="7" name="Picture 6">
            <a:extLst>
              <a:ext uri="{FF2B5EF4-FFF2-40B4-BE49-F238E27FC236}">
                <a16:creationId xmlns:a16="http://schemas.microsoft.com/office/drawing/2014/main" id="{FB3824C0-628B-4FD2-8A6C-B5CE370580CB}"/>
              </a:ext>
            </a:extLst>
          </p:cNvPr>
          <p:cNvPicPr>
            <a:picLocks noChangeAspect="1"/>
          </p:cNvPicPr>
          <p:nvPr/>
        </p:nvPicPr>
        <p:blipFill>
          <a:blip r:embed="rId2"/>
          <a:stretch>
            <a:fillRect/>
          </a:stretch>
        </p:blipFill>
        <p:spPr>
          <a:xfrm>
            <a:off x="724016" y="2619905"/>
            <a:ext cx="4998855" cy="3961593"/>
          </a:xfrm>
          <a:prstGeom prst="rect">
            <a:avLst/>
          </a:prstGeom>
        </p:spPr>
      </p:pic>
      <p:cxnSp>
        <p:nvCxnSpPr>
          <p:cNvPr id="6" name="Straight Connector 5">
            <a:extLst>
              <a:ext uri="{FF2B5EF4-FFF2-40B4-BE49-F238E27FC236}">
                <a16:creationId xmlns:a16="http://schemas.microsoft.com/office/drawing/2014/main" id="{A3530BD2-9B54-4912-9E46-C41C6EA35E0A}"/>
              </a:ext>
            </a:extLst>
          </p:cNvPr>
          <p:cNvCxnSpPr/>
          <p:nvPr/>
        </p:nvCxnSpPr>
        <p:spPr>
          <a:xfrm>
            <a:off x="5726797" y="437071"/>
            <a:ext cx="0" cy="6304997"/>
          </a:xfrm>
          <a:prstGeom prst="line">
            <a:avLst/>
          </a:prstGeom>
          <a:ln w="7302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2E07F8E-8C4C-4ED7-A4B7-665E25CB8F86}"/>
              </a:ext>
            </a:extLst>
          </p:cNvPr>
          <p:cNvCxnSpPr>
            <a:cxnSpLocks/>
          </p:cNvCxnSpPr>
          <p:nvPr/>
        </p:nvCxnSpPr>
        <p:spPr>
          <a:xfrm>
            <a:off x="724016" y="2410623"/>
            <a:ext cx="4998855" cy="0"/>
          </a:xfrm>
          <a:prstGeom prst="line">
            <a:avLst/>
          </a:prstGeom>
          <a:ln w="73025"/>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DF8F8E4-AA23-CCBB-3329-15DE6438FB82}"/>
              </a:ext>
            </a:extLst>
          </p:cNvPr>
          <p:cNvSpPr txBox="1"/>
          <p:nvPr/>
        </p:nvSpPr>
        <p:spPr>
          <a:xfrm>
            <a:off x="5872628" y="276502"/>
            <a:ext cx="4853021" cy="5878532"/>
          </a:xfrm>
          <a:prstGeom prst="rect">
            <a:avLst/>
          </a:prstGeom>
          <a:noFill/>
        </p:spPr>
        <p:txBody>
          <a:bodyPr wrap="square" rtlCol="0">
            <a:spAutoFit/>
          </a:bodyPr>
          <a:lstStyle/>
          <a:p>
            <a:r>
              <a:rPr lang="en-GB" sz="4700" dirty="0"/>
              <a:t>Measuring value across your portfolio highlights where to allocate capital, or take remedial action, to maximise total value</a:t>
            </a:r>
          </a:p>
        </p:txBody>
      </p:sp>
      <p:sp>
        <p:nvSpPr>
          <p:cNvPr id="4" name="TextBox 3">
            <a:extLst>
              <a:ext uri="{FF2B5EF4-FFF2-40B4-BE49-F238E27FC236}">
                <a16:creationId xmlns:a16="http://schemas.microsoft.com/office/drawing/2014/main" id="{65E97FFF-5EC8-A03C-8996-D6444C6EBCD5}"/>
              </a:ext>
            </a:extLst>
          </p:cNvPr>
          <p:cNvSpPr txBox="1"/>
          <p:nvPr/>
        </p:nvSpPr>
        <p:spPr>
          <a:xfrm>
            <a:off x="10709794" y="0"/>
            <a:ext cx="1415772" cy="6858000"/>
          </a:xfrm>
          <a:prstGeom prst="rect">
            <a:avLst/>
          </a:prstGeom>
          <a:solidFill>
            <a:schemeClr val="accent1"/>
          </a:solidFill>
        </p:spPr>
        <p:txBody>
          <a:bodyPr vert="vert270" wrap="square" rtlCol="0">
            <a:spAutoFit/>
          </a:bodyPr>
          <a:lstStyle/>
          <a:p>
            <a:pPr algn="ctr"/>
            <a:r>
              <a:rPr lang="en-GB" sz="8000" dirty="0">
                <a:solidFill>
                  <a:schemeClr val="bg1"/>
                </a:solidFill>
              </a:rPr>
              <a:t>PERFORMANCE</a:t>
            </a:r>
          </a:p>
        </p:txBody>
      </p:sp>
      <p:sp>
        <p:nvSpPr>
          <p:cNvPr id="3" name="Slide Number Placeholder 2">
            <a:extLst>
              <a:ext uri="{FF2B5EF4-FFF2-40B4-BE49-F238E27FC236}">
                <a16:creationId xmlns:a16="http://schemas.microsoft.com/office/drawing/2014/main" id="{004A996E-5D24-8A20-B3AE-7FD6445A3F28}"/>
              </a:ext>
            </a:extLst>
          </p:cNvPr>
          <p:cNvSpPr>
            <a:spLocks noGrp="1"/>
          </p:cNvSpPr>
          <p:nvPr>
            <p:ph type="sldNum" sz="quarter" idx="12"/>
          </p:nvPr>
        </p:nvSpPr>
        <p:spPr/>
        <p:txBody>
          <a:bodyPr/>
          <a:lstStyle/>
          <a:p>
            <a:fld id="{B6EA33F0-FAA6-4DD3-AD02-DE11756469A4}" type="slidenum">
              <a:rPr lang="en-GB" smtClean="0"/>
              <a:t>12</a:t>
            </a:fld>
            <a:endParaRPr lang="en-GB" dirty="0"/>
          </a:p>
        </p:txBody>
      </p:sp>
    </p:spTree>
    <p:extLst>
      <p:ext uri="{BB962C8B-B14F-4D97-AF65-F5344CB8AC3E}">
        <p14:creationId xmlns:p14="http://schemas.microsoft.com/office/powerpoint/2010/main" val="421442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C971-1043-48F7-AEC2-A3DB3A447003}"/>
              </a:ext>
            </a:extLst>
          </p:cNvPr>
          <p:cNvSpPr>
            <a:spLocks noGrp="1"/>
          </p:cNvSpPr>
          <p:nvPr>
            <p:ph type="title"/>
          </p:nvPr>
        </p:nvSpPr>
        <p:spPr>
          <a:xfrm>
            <a:off x="724017" y="276502"/>
            <a:ext cx="5093894" cy="1878242"/>
          </a:xfrm>
        </p:spPr>
        <p:txBody>
          <a:bodyPr vert="horz" lIns="91440" tIns="45720" rIns="91440" bIns="45720" rtlCol="0" anchor="b">
            <a:noAutofit/>
          </a:bodyPr>
          <a:lstStyle/>
          <a:p>
            <a:r>
              <a:rPr lang="en-US" sz="7500" b="1" dirty="0"/>
              <a:t>Performance targets</a:t>
            </a:r>
          </a:p>
        </p:txBody>
      </p:sp>
      <p:sp>
        <p:nvSpPr>
          <p:cNvPr id="3" name="Callout: Down Arrow 2">
            <a:extLst>
              <a:ext uri="{FF2B5EF4-FFF2-40B4-BE49-F238E27FC236}">
                <a16:creationId xmlns:a16="http://schemas.microsoft.com/office/drawing/2014/main" id="{F2E457C3-F7FB-48C4-8CF1-9F052192A67D}"/>
              </a:ext>
            </a:extLst>
          </p:cNvPr>
          <p:cNvSpPr/>
          <p:nvPr/>
        </p:nvSpPr>
        <p:spPr>
          <a:xfrm>
            <a:off x="6712729" y="2172674"/>
            <a:ext cx="3073706" cy="135571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Budgeting becomes a two dimensional process when CPInsight sets targets</a:t>
            </a:r>
          </a:p>
        </p:txBody>
      </p:sp>
      <p:cxnSp>
        <p:nvCxnSpPr>
          <p:cNvPr id="6" name="Straight Connector 5">
            <a:extLst>
              <a:ext uri="{FF2B5EF4-FFF2-40B4-BE49-F238E27FC236}">
                <a16:creationId xmlns:a16="http://schemas.microsoft.com/office/drawing/2014/main" id="{A3530BD2-9B54-4912-9E46-C41C6EA35E0A}"/>
              </a:ext>
            </a:extLst>
          </p:cNvPr>
          <p:cNvCxnSpPr/>
          <p:nvPr/>
        </p:nvCxnSpPr>
        <p:spPr>
          <a:xfrm>
            <a:off x="5984313" y="278338"/>
            <a:ext cx="0" cy="6304997"/>
          </a:xfrm>
          <a:prstGeom prst="line">
            <a:avLst/>
          </a:prstGeom>
          <a:ln w="7302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2E07F8E-8C4C-4ED7-A4B7-665E25CB8F86}"/>
              </a:ext>
            </a:extLst>
          </p:cNvPr>
          <p:cNvCxnSpPr>
            <a:cxnSpLocks/>
          </p:cNvCxnSpPr>
          <p:nvPr/>
        </p:nvCxnSpPr>
        <p:spPr>
          <a:xfrm>
            <a:off x="724016" y="2410623"/>
            <a:ext cx="5235350" cy="0"/>
          </a:xfrm>
          <a:prstGeom prst="line">
            <a:avLst/>
          </a:prstGeom>
          <a:ln w="73025"/>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B8340D6-6D5B-098E-7003-AE68A80AC4D6}"/>
              </a:ext>
            </a:extLst>
          </p:cNvPr>
          <p:cNvSpPr txBox="1"/>
          <p:nvPr/>
        </p:nvSpPr>
        <p:spPr>
          <a:xfrm>
            <a:off x="582800" y="2607187"/>
            <a:ext cx="5208595" cy="3754874"/>
          </a:xfrm>
          <a:prstGeom prst="rect">
            <a:avLst/>
          </a:prstGeom>
          <a:noFill/>
        </p:spPr>
        <p:txBody>
          <a:bodyPr wrap="square" rtlCol="0">
            <a:spAutoFit/>
          </a:bodyPr>
          <a:lstStyle/>
          <a:p>
            <a:r>
              <a:rPr lang="en-GB" sz="5000" dirty="0"/>
              <a:t>Set budget targets based on capital</a:t>
            </a:r>
          </a:p>
          <a:p>
            <a:r>
              <a:rPr lang="en-GB" sz="2500" dirty="0"/>
              <a:t>e.g. capital allocated of 100, target iRoCE of 18%</a:t>
            </a:r>
          </a:p>
          <a:p>
            <a:pPr marL="800100" lvl="1" indent="-342900">
              <a:buFont typeface="Wingdings" panose="05000000000000000000" pitchFamily="2" charset="2"/>
              <a:buChar char="Ø"/>
            </a:pPr>
            <a:r>
              <a:rPr lang="en-GB" sz="2200" dirty="0"/>
              <a:t>100 x 18% = +18 cash from operations YoY</a:t>
            </a:r>
          </a:p>
          <a:p>
            <a:pPr marL="800100" lvl="1" indent="-342900">
              <a:buFont typeface="Wingdings" panose="05000000000000000000" pitchFamily="2" charset="2"/>
              <a:buChar char="Ø"/>
            </a:pPr>
            <a:r>
              <a:rPr lang="en-GB" sz="2200" dirty="0"/>
              <a:t>This value can easily be worked back into a revenue and PBIT targets</a:t>
            </a:r>
          </a:p>
        </p:txBody>
      </p:sp>
      <p:sp>
        <p:nvSpPr>
          <p:cNvPr id="4" name="TextBox 3">
            <a:extLst>
              <a:ext uri="{FF2B5EF4-FFF2-40B4-BE49-F238E27FC236}">
                <a16:creationId xmlns:a16="http://schemas.microsoft.com/office/drawing/2014/main" id="{FED24116-A9C3-DACA-9D0C-4DBD9D99E0C8}"/>
              </a:ext>
            </a:extLst>
          </p:cNvPr>
          <p:cNvSpPr txBox="1"/>
          <p:nvPr/>
        </p:nvSpPr>
        <p:spPr>
          <a:xfrm>
            <a:off x="10699284" y="0"/>
            <a:ext cx="1415772" cy="6858000"/>
          </a:xfrm>
          <a:prstGeom prst="rect">
            <a:avLst/>
          </a:prstGeom>
          <a:solidFill>
            <a:schemeClr val="accent1"/>
          </a:solidFill>
        </p:spPr>
        <p:txBody>
          <a:bodyPr vert="vert270" wrap="square" rtlCol="0">
            <a:spAutoFit/>
          </a:bodyPr>
          <a:lstStyle/>
          <a:p>
            <a:pPr algn="ctr"/>
            <a:r>
              <a:rPr lang="en-GB" sz="8000" dirty="0">
                <a:solidFill>
                  <a:schemeClr val="bg1"/>
                </a:solidFill>
              </a:rPr>
              <a:t>PERFORMANCE</a:t>
            </a:r>
          </a:p>
        </p:txBody>
      </p:sp>
      <p:pic>
        <p:nvPicPr>
          <p:cNvPr id="11" name="Picture 10">
            <a:extLst>
              <a:ext uri="{FF2B5EF4-FFF2-40B4-BE49-F238E27FC236}">
                <a16:creationId xmlns:a16="http://schemas.microsoft.com/office/drawing/2014/main" id="{8C2576D3-4446-46A6-91D2-C9B84CF0349A}"/>
              </a:ext>
            </a:extLst>
          </p:cNvPr>
          <p:cNvPicPr>
            <a:picLocks noChangeAspect="1"/>
          </p:cNvPicPr>
          <p:nvPr/>
        </p:nvPicPr>
        <p:blipFill>
          <a:blip r:embed="rId2"/>
          <a:stretch>
            <a:fillRect/>
          </a:stretch>
        </p:blipFill>
        <p:spPr>
          <a:xfrm>
            <a:off x="6095999" y="343387"/>
            <a:ext cx="3886198" cy="1744471"/>
          </a:xfrm>
          <a:prstGeom prst="rect">
            <a:avLst/>
          </a:prstGeom>
        </p:spPr>
      </p:pic>
      <p:pic>
        <p:nvPicPr>
          <p:cNvPr id="12" name="Picture 11">
            <a:extLst>
              <a:ext uri="{FF2B5EF4-FFF2-40B4-BE49-F238E27FC236}">
                <a16:creationId xmlns:a16="http://schemas.microsoft.com/office/drawing/2014/main" id="{9C902FCF-B92E-DE6C-963F-C66F9B3157D3}"/>
              </a:ext>
            </a:extLst>
          </p:cNvPr>
          <p:cNvPicPr>
            <a:picLocks noChangeAspect="1"/>
          </p:cNvPicPr>
          <p:nvPr/>
        </p:nvPicPr>
        <p:blipFill>
          <a:blip r:embed="rId3"/>
          <a:stretch>
            <a:fillRect/>
          </a:stretch>
        </p:blipFill>
        <p:spPr>
          <a:xfrm>
            <a:off x="6096000" y="3595245"/>
            <a:ext cx="3886197" cy="3126230"/>
          </a:xfrm>
          <a:prstGeom prst="rect">
            <a:avLst/>
          </a:prstGeom>
        </p:spPr>
      </p:pic>
      <p:sp>
        <p:nvSpPr>
          <p:cNvPr id="5" name="Slide Number Placeholder 4">
            <a:extLst>
              <a:ext uri="{FF2B5EF4-FFF2-40B4-BE49-F238E27FC236}">
                <a16:creationId xmlns:a16="http://schemas.microsoft.com/office/drawing/2014/main" id="{12F8AB40-ED28-AD80-269E-F2C8DE5750D0}"/>
              </a:ext>
            </a:extLst>
          </p:cNvPr>
          <p:cNvSpPr>
            <a:spLocks noGrp="1"/>
          </p:cNvSpPr>
          <p:nvPr>
            <p:ph type="sldNum" sz="quarter" idx="12"/>
          </p:nvPr>
        </p:nvSpPr>
        <p:spPr/>
        <p:txBody>
          <a:bodyPr/>
          <a:lstStyle/>
          <a:p>
            <a:fld id="{B6EA33F0-FAA6-4DD3-AD02-DE11756469A4}" type="slidenum">
              <a:rPr lang="en-GB" smtClean="0"/>
              <a:t>13</a:t>
            </a:fld>
            <a:endParaRPr lang="en-GB" dirty="0"/>
          </a:p>
        </p:txBody>
      </p:sp>
    </p:spTree>
    <p:extLst>
      <p:ext uri="{BB962C8B-B14F-4D97-AF65-F5344CB8AC3E}">
        <p14:creationId xmlns:p14="http://schemas.microsoft.com/office/powerpoint/2010/main" val="13618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3761-73FD-4266-82AB-C60364123C28}"/>
              </a:ext>
            </a:extLst>
          </p:cNvPr>
          <p:cNvSpPr>
            <a:spLocks noGrp="1"/>
          </p:cNvSpPr>
          <p:nvPr>
            <p:ph type="ctrTitle"/>
          </p:nvPr>
        </p:nvSpPr>
        <p:spPr>
          <a:xfrm>
            <a:off x="251012" y="345622"/>
            <a:ext cx="10255257" cy="1373010"/>
          </a:xfrm>
        </p:spPr>
        <p:txBody>
          <a:bodyPr>
            <a:noAutofit/>
          </a:bodyPr>
          <a:lstStyle/>
          <a:p>
            <a:r>
              <a:rPr lang="en-GB" sz="9500" b="1" dirty="0"/>
              <a:t>As a valuation tool</a:t>
            </a:r>
          </a:p>
        </p:txBody>
      </p:sp>
      <p:sp>
        <p:nvSpPr>
          <p:cNvPr id="3" name="Subtitle 2">
            <a:extLst>
              <a:ext uri="{FF2B5EF4-FFF2-40B4-BE49-F238E27FC236}">
                <a16:creationId xmlns:a16="http://schemas.microsoft.com/office/drawing/2014/main" id="{3A833FCA-2283-4BB4-BA65-163EBDB2E2EF}"/>
              </a:ext>
            </a:extLst>
          </p:cNvPr>
          <p:cNvSpPr>
            <a:spLocks noGrp="1"/>
          </p:cNvSpPr>
          <p:nvPr>
            <p:ph type="subTitle" idx="1"/>
          </p:nvPr>
        </p:nvSpPr>
        <p:spPr>
          <a:xfrm>
            <a:off x="606037" y="1718632"/>
            <a:ext cx="9900232" cy="4483864"/>
          </a:xfrm>
        </p:spPr>
        <p:txBody>
          <a:bodyPr>
            <a:normAutofit/>
          </a:bodyPr>
          <a:lstStyle/>
          <a:p>
            <a:pPr algn="l"/>
            <a:r>
              <a:rPr lang="en-GB" sz="3600" dirty="0"/>
              <a:t>As a valuation tool for M&amp;A, equity investors/analysts, hedge funds, lenders</a:t>
            </a:r>
          </a:p>
          <a:p>
            <a:pPr algn="l"/>
            <a:endParaRPr lang="en-GB" sz="1200" b="1" dirty="0"/>
          </a:p>
          <a:p>
            <a:pPr marL="742950" indent="-742950" algn="l">
              <a:buAutoNum type="arabicPeriod"/>
            </a:pPr>
            <a:r>
              <a:rPr lang="en-GB" sz="3600" dirty="0"/>
              <a:t>CPInsight determines how much value an entity is creating and compares it to the market’s expectation</a:t>
            </a:r>
          </a:p>
          <a:p>
            <a:pPr marL="1200150" lvl="1" indent="-742950" algn="l">
              <a:buFont typeface="Wingdings" panose="05000000000000000000" pitchFamily="2" charset="2"/>
              <a:buChar char="Ø"/>
            </a:pPr>
            <a:r>
              <a:rPr lang="en-GB" sz="2500" dirty="0"/>
              <a:t>Where CPInsight &gt; market expectation the target is undervalued</a:t>
            </a:r>
          </a:p>
          <a:p>
            <a:pPr marL="1200150" lvl="1" indent="-742950" algn="l">
              <a:buFont typeface="Wingdings" panose="05000000000000000000" pitchFamily="2" charset="2"/>
              <a:buChar char="Ø"/>
            </a:pPr>
            <a:r>
              <a:rPr lang="en-GB" sz="2500" dirty="0"/>
              <a:t>Where CPInsight &lt; market expectation the target is Overvalued</a:t>
            </a:r>
          </a:p>
          <a:p>
            <a:pPr algn="l"/>
            <a:endParaRPr lang="en-GB" sz="3800" b="1" dirty="0"/>
          </a:p>
        </p:txBody>
      </p:sp>
      <p:sp>
        <p:nvSpPr>
          <p:cNvPr id="4" name="Slide Number Placeholder 3">
            <a:extLst>
              <a:ext uri="{FF2B5EF4-FFF2-40B4-BE49-F238E27FC236}">
                <a16:creationId xmlns:a16="http://schemas.microsoft.com/office/drawing/2014/main" id="{C5E93BD2-4C3E-9499-1BB3-2389D8955FF7}"/>
              </a:ext>
            </a:extLst>
          </p:cNvPr>
          <p:cNvSpPr>
            <a:spLocks noGrp="1"/>
          </p:cNvSpPr>
          <p:nvPr>
            <p:ph type="sldNum" sz="quarter" idx="12"/>
          </p:nvPr>
        </p:nvSpPr>
        <p:spPr/>
        <p:txBody>
          <a:bodyPr/>
          <a:lstStyle/>
          <a:p>
            <a:fld id="{B6EA33F0-FAA6-4DD3-AD02-DE11756469A4}" type="slidenum">
              <a:rPr lang="en-GB" smtClean="0"/>
              <a:t>14</a:t>
            </a:fld>
            <a:endParaRPr lang="en-GB" dirty="0"/>
          </a:p>
        </p:txBody>
      </p:sp>
      <p:sp>
        <p:nvSpPr>
          <p:cNvPr id="5" name="TextBox 4">
            <a:extLst>
              <a:ext uri="{FF2B5EF4-FFF2-40B4-BE49-F238E27FC236}">
                <a16:creationId xmlns:a16="http://schemas.microsoft.com/office/drawing/2014/main" id="{5D3DEEF4-5365-D1AC-74ED-FAA05AC70092}"/>
              </a:ext>
            </a:extLst>
          </p:cNvPr>
          <p:cNvSpPr txBox="1"/>
          <p:nvPr/>
        </p:nvSpPr>
        <p:spPr>
          <a:xfrm>
            <a:off x="10709794" y="0"/>
            <a:ext cx="1415772" cy="6858000"/>
          </a:xfrm>
          <a:prstGeom prst="rect">
            <a:avLst/>
          </a:prstGeom>
          <a:solidFill>
            <a:schemeClr val="accent1"/>
          </a:solidFill>
        </p:spPr>
        <p:txBody>
          <a:bodyPr vert="vert270" wrap="square" rtlCol="0">
            <a:spAutoFit/>
          </a:bodyPr>
          <a:lstStyle/>
          <a:p>
            <a:pPr algn="ctr"/>
            <a:r>
              <a:rPr lang="en-GB" sz="8000" dirty="0">
                <a:solidFill>
                  <a:schemeClr val="bg1"/>
                </a:solidFill>
              </a:rPr>
              <a:t>VALUATION</a:t>
            </a:r>
          </a:p>
        </p:txBody>
      </p:sp>
    </p:spTree>
    <p:extLst>
      <p:ext uri="{BB962C8B-B14F-4D97-AF65-F5344CB8AC3E}">
        <p14:creationId xmlns:p14="http://schemas.microsoft.com/office/powerpoint/2010/main" val="252186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Video 4" descr="Deep Ocean Bubbles">
            <a:extLst>
              <a:ext uri="{FF2B5EF4-FFF2-40B4-BE49-F238E27FC236}">
                <a16:creationId xmlns:a16="http://schemas.microsoft.com/office/drawing/2014/main" id="{9A42F711-B0BE-7DE2-8104-615DDC9D45F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114366" y="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863761-73FD-4266-82AB-C60364123C28}"/>
              </a:ext>
            </a:extLst>
          </p:cNvPr>
          <p:cNvSpPr>
            <a:spLocks noGrp="1"/>
          </p:cNvSpPr>
          <p:nvPr>
            <p:ph type="ctrTitle"/>
          </p:nvPr>
        </p:nvSpPr>
        <p:spPr>
          <a:xfrm>
            <a:off x="216027" y="-201394"/>
            <a:ext cx="11531212" cy="6178042"/>
          </a:xfrm>
          <a:effectLst>
            <a:outerShdw blurRad="50800" dist="38100" dir="2700000" algn="tl" rotWithShape="0">
              <a:prstClr val="black">
                <a:alpha val="40000"/>
              </a:prstClr>
            </a:outerShdw>
          </a:effectLst>
        </p:spPr>
        <p:txBody>
          <a:bodyPr>
            <a:normAutofit fontScale="90000"/>
          </a:bodyPr>
          <a:lstStyle/>
          <a:p>
            <a:r>
              <a:rPr lang="en-GB" sz="7500" b="1" i="1" u="sng" dirty="0">
                <a:solidFill>
                  <a:srgbClr val="FFFFFF"/>
                </a:solidFill>
              </a:rPr>
              <a:t>CPInsight™ is</a:t>
            </a:r>
            <a:r>
              <a:rPr lang="en-GB" sz="7500" b="1" dirty="0">
                <a:solidFill>
                  <a:srgbClr val="FFFFFF"/>
                </a:solidFill>
              </a:rPr>
              <a:t>: </a:t>
            </a:r>
            <a:br>
              <a:rPr lang="en-GB" sz="12500" b="1" dirty="0">
                <a:solidFill>
                  <a:srgbClr val="FFFFFF"/>
                </a:solidFill>
              </a:rPr>
            </a:br>
            <a:r>
              <a:rPr lang="en-GB" sz="12500" b="1" dirty="0">
                <a:solidFill>
                  <a:srgbClr val="FFFFFF"/>
                </a:solidFill>
              </a:rPr>
              <a:t>Your CFO Super Power</a:t>
            </a:r>
            <a:br>
              <a:rPr lang="en-GB" sz="3900" b="1" dirty="0">
                <a:solidFill>
                  <a:srgbClr val="FFFFFF"/>
                </a:solidFill>
              </a:rPr>
            </a:br>
            <a:r>
              <a:rPr lang="en-GB" sz="3300" b="1" dirty="0">
                <a:solidFill>
                  <a:srgbClr val="FFFFFF"/>
                </a:solidFill>
              </a:rPr>
              <a:t>To embed Value in your business contact Ben through LinkedIn or search </a:t>
            </a:r>
            <a:br>
              <a:rPr lang="en-GB" sz="3300" b="1" dirty="0">
                <a:solidFill>
                  <a:srgbClr val="FFFFFF"/>
                </a:solidFill>
              </a:rPr>
            </a:br>
            <a:r>
              <a:rPr lang="en-GB" sz="3300" b="1" dirty="0">
                <a:solidFill>
                  <a:schemeClr val="bg1"/>
                </a:solidFill>
                <a:hlinkClick r:id="rId5">
                  <a:extLst>
                    <a:ext uri="{A12FA001-AC4F-418D-AE19-62706E023703}">
                      <ahyp:hlinkClr xmlns:ahyp="http://schemas.microsoft.com/office/drawing/2018/hyperlinkcolor" val="tx"/>
                    </a:ext>
                  </a:extLst>
                </a:hlinkClick>
              </a:rPr>
              <a:t>www.treasury-insight.co.uk</a:t>
            </a:r>
            <a:r>
              <a:rPr lang="en-GB" sz="3300" b="1" dirty="0">
                <a:solidFill>
                  <a:schemeClr val="bg1"/>
                </a:solidFill>
              </a:rPr>
              <a:t> </a:t>
            </a:r>
            <a:br>
              <a:rPr lang="en-GB" sz="3300" b="1" dirty="0">
                <a:solidFill>
                  <a:srgbClr val="FFFFFF"/>
                </a:solidFill>
              </a:rPr>
            </a:br>
            <a:r>
              <a:rPr lang="en-GB" sz="3300" b="1" dirty="0">
                <a:solidFill>
                  <a:srgbClr val="FFFFFF"/>
                </a:solidFill>
              </a:rPr>
              <a:t>email: </a:t>
            </a:r>
            <a:r>
              <a:rPr lang="en-GB" sz="3300" b="1" dirty="0">
                <a:solidFill>
                  <a:schemeClr val="bg1"/>
                </a:solidFill>
                <a:hlinkClick r:id="rId6">
                  <a:extLst>
                    <a:ext uri="{A12FA001-AC4F-418D-AE19-62706E023703}">
                      <ahyp:hlinkClr xmlns:ahyp="http://schemas.microsoft.com/office/drawing/2018/hyperlinkcolor" val="tx"/>
                    </a:ext>
                  </a:extLst>
                </a:hlinkClick>
              </a:rPr>
              <a:t>enlightenment@treasury-insight.co.uk</a:t>
            </a:r>
            <a:r>
              <a:rPr lang="en-GB" sz="3300" b="1" dirty="0">
                <a:solidFill>
                  <a:schemeClr val="bg1"/>
                </a:solidFill>
              </a:rPr>
              <a:t> </a:t>
            </a:r>
          </a:p>
        </p:txBody>
      </p:sp>
      <p:sp>
        <p:nvSpPr>
          <p:cNvPr id="4" name="Slide Number Placeholder 3">
            <a:extLst>
              <a:ext uri="{FF2B5EF4-FFF2-40B4-BE49-F238E27FC236}">
                <a16:creationId xmlns:a16="http://schemas.microsoft.com/office/drawing/2014/main" id="{3D77E19D-EF26-93FC-2A60-65169527E79D}"/>
              </a:ext>
            </a:extLst>
          </p:cNvPr>
          <p:cNvSpPr>
            <a:spLocks noGrp="1"/>
          </p:cNvSpPr>
          <p:nvPr>
            <p:ph type="sldNum" sz="quarter" idx="12"/>
          </p:nvPr>
        </p:nvSpPr>
        <p:spPr/>
        <p:txBody>
          <a:bodyPr/>
          <a:lstStyle/>
          <a:p>
            <a:fld id="{B6EA33F0-FAA6-4DD3-AD02-DE11756469A4}" type="slidenum">
              <a:rPr lang="en-GB" smtClean="0"/>
              <a:t>15</a:t>
            </a:fld>
            <a:endParaRPr lang="en-GB" dirty="0"/>
          </a:p>
        </p:txBody>
      </p:sp>
      <p:sp>
        <p:nvSpPr>
          <p:cNvPr id="6" name="TextBox 5">
            <a:extLst>
              <a:ext uri="{FF2B5EF4-FFF2-40B4-BE49-F238E27FC236}">
                <a16:creationId xmlns:a16="http://schemas.microsoft.com/office/drawing/2014/main" id="{6861253E-0252-5AC2-5D3A-F5CE40F78A0C}"/>
              </a:ext>
            </a:extLst>
          </p:cNvPr>
          <p:cNvSpPr txBox="1"/>
          <p:nvPr/>
        </p:nvSpPr>
        <p:spPr>
          <a:xfrm>
            <a:off x="1316736" y="6025896"/>
            <a:ext cx="9838944" cy="646331"/>
          </a:xfrm>
          <a:prstGeom prst="rect">
            <a:avLst/>
          </a:prstGeom>
          <a:noFill/>
        </p:spPr>
        <p:txBody>
          <a:bodyPr wrap="square" rtlCol="0">
            <a:spAutoFit/>
          </a:bodyPr>
          <a:lstStyle/>
          <a:p>
            <a:r>
              <a:rPr lang="en-GB" sz="12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Confidentiality and intellectual property: the contents, ideas, illustrations and examples within this paper remain the sole property of the author at all times.  They are not to be distributed or communicated in any form unless permitted by the author.  Any use of the contents, ideas, illustrations and examples within this paper for commercial or academic purposes is expressly prohibited unless permitted by the author. </a:t>
            </a:r>
            <a:endParaRPr lang="en-GB" sz="1200" dirty="0">
              <a:solidFill>
                <a:schemeClr val="bg1"/>
              </a:solidFill>
            </a:endParaRPr>
          </a:p>
        </p:txBody>
      </p:sp>
    </p:spTree>
    <p:extLst>
      <p:ext uri="{BB962C8B-B14F-4D97-AF65-F5344CB8AC3E}">
        <p14:creationId xmlns:p14="http://schemas.microsoft.com/office/powerpoint/2010/main" val="201303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3761-73FD-4266-82AB-C60364123C28}"/>
              </a:ext>
            </a:extLst>
          </p:cNvPr>
          <p:cNvSpPr>
            <a:spLocks noGrp="1"/>
          </p:cNvSpPr>
          <p:nvPr>
            <p:ph type="ctrTitle"/>
          </p:nvPr>
        </p:nvSpPr>
        <p:spPr>
          <a:xfrm>
            <a:off x="246375" y="136525"/>
            <a:ext cx="11699250" cy="1540074"/>
          </a:xfrm>
        </p:spPr>
        <p:txBody>
          <a:bodyPr>
            <a:noAutofit/>
          </a:bodyPr>
          <a:lstStyle/>
          <a:p>
            <a:r>
              <a:rPr lang="en-GB" sz="10000" b="1" dirty="0"/>
              <a:t>Key Points: CPInsight</a:t>
            </a:r>
            <a:r>
              <a:rPr lang="en-GB" sz="10000" b="1" baseline="30000" dirty="0"/>
              <a:t>™</a:t>
            </a:r>
            <a:r>
              <a:rPr lang="en-GB" sz="10000" b="1" dirty="0"/>
              <a:t> </a:t>
            </a:r>
          </a:p>
        </p:txBody>
      </p:sp>
      <p:sp>
        <p:nvSpPr>
          <p:cNvPr id="3" name="Subtitle 2">
            <a:extLst>
              <a:ext uri="{FF2B5EF4-FFF2-40B4-BE49-F238E27FC236}">
                <a16:creationId xmlns:a16="http://schemas.microsoft.com/office/drawing/2014/main" id="{3A833FCA-2283-4BB4-BA65-163EBDB2E2EF}"/>
              </a:ext>
            </a:extLst>
          </p:cNvPr>
          <p:cNvSpPr>
            <a:spLocks noGrp="1"/>
          </p:cNvSpPr>
          <p:nvPr>
            <p:ph type="subTitle" idx="1"/>
          </p:nvPr>
        </p:nvSpPr>
        <p:spPr>
          <a:xfrm>
            <a:off x="483557" y="1583853"/>
            <a:ext cx="11375721" cy="4614041"/>
          </a:xfrm>
        </p:spPr>
        <p:txBody>
          <a:bodyPr vert="horz" lIns="91440" tIns="45720" rIns="91440" bIns="45720" rtlCol="0" anchor="t">
            <a:noAutofit/>
          </a:bodyPr>
          <a:lstStyle/>
          <a:p>
            <a:pPr marL="514350" indent="-514350" algn="l">
              <a:buAutoNum type="arabicPeriod"/>
            </a:pPr>
            <a:r>
              <a:rPr lang="en-GB" sz="3500" dirty="0"/>
              <a:t>Is a new framework designed to measure value creation</a:t>
            </a:r>
          </a:p>
          <a:p>
            <a:pPr marL="971550" lvl="1" indent="-514350" algn="l">
              <a:buFont typeface="Wingdings" panose="05000000000000000000" pitchFamily="2" charset="2"/>
              <a:buChar char="Ø"/>
            </a:pPr>
            <a:r>
              <a:rPr lang="en-GB" sz="2500" dirty="0"/>
              <a:t>It has Academic backing</a:t>
            </a:r>
          </a:p>
          <a:p>
            <a:pPr marL="971550" lvl="1" indent="-514350" algn="l">
              <a:buFont typeface="Wingdings" panose="05000000000000000000" pitchFamily="2" charset="2"/>
              <a:buChar char="Ø"/>
            </a:pPr>
            <a:r>
              <a:rPr lang="en-GB" sz="2500" dirty="0"/>
              <a:t>Built on Common sense</a:t>
            </a:r>
          </a:p>
          <a:p>
            <a:pPr marL="971550" lvl="1" indent="-514350" algn="l">
              <a:buFont typeface="Wingdings" panose="05000000000000000000" pitchFamily="2" charset="2"/>
              <a:buChar char="Ø"/>
            </a:pPr>
            <a:r>
              <a:rPr lang="en-GB" sz="2500" dirty="0"/>
              <a:t>It is easy to understand and implement</a:t>
            </a:r>
          </a:p>
          <a:p>
            <a:pPr marL="514350" indent="-514350" algn="l">
              <a:buAutoNum type="arabicPeriod"/>
            </a:pPr>
            <a:r>
              <a:rPr lang="en-GB" sz="3500" dirty="0"/>
              <a:t>Will shift your perspective from profit to value</a:t>
            </a:r>
          </a:p>
          <a:p>
            <a:pPr marL="971550" lvl="1" indent="-514350" algn="l">
              <a:buFont typeface="Wingdings" panose="05000000000000000000" pitchFamily="2" charset="2"/>
              <a:buChar char="Ø"/>
            </a:pPr>
            <a:r>
              <a:rPr lang="en-GB" sz="2500" dirty="0">
                <a:ea typeface="Calibri"/>
                <a:cs typeface="Calibri"/>
              </a:rPr>
              <a:t>CPInsight is the best metric out there for measuring financial performance</a:t>
            </a:r>
          </a:p>
          <a:p>
            <a:pPr marL="514350" indent="-514350" algn="l">
              <a:buFont typeface="Arial" panose="020B0604020202020204" pitchFamily="34" charset="0"/>
              <a:buAutoNum type="arabicPeriod"/>
            </a:pPr>
            <a:r>
              <a:rPr lang="en-GB" sz="3500" dirty="0"/>
              <a:t>And it will establish finance as a competitive advantage</a:t>
            </a:r>
          </a:p>
          <a:p>
            <a:pPr marL="971550" lvl="1" indent="-514350" algn="l">
              <a:buFont typeface="Wingdings" panose="05000000000000000000" pitchFamily="2" charset="2"/>
              <a:buChar char="Ø"/>
            </a:pPr>
            <a:r>
              <a:rPr lang="en-GB" sz="2500" dirty="0"/>
              <a:t>Creates direct relationship between strategy, finance and execution</a:t>
            </a:r>
          </a:p>
          <a:p>
            <a:pPr marL="971550" lvl="1" indent="-514350" algn="l">
              <a:buFont typeface="Wingdings" panose="05000000000000000000" pitchFamily="2" charset="2"/>
              <a:buChar char="Ø"/>
            </a:pPr>
            <a:r>
              <a:rPr lang="en-GB" sz="2500" dirty="0"/>
              <a:t>It promotes the optimal allocation of capital</a:t>
            </a:r>
          </a:p>
          <a:p>
            <a:pPr marL="971550" lvl="1" indent="-514350" algn="l">
              <a:buFont typeface="Wingdings" panose="05000000000000000000" pitchFamily="2" charset="2"/>
              <a:buChar char="Ø"/>
            </a:pPr>
            <a:r>
              <a:rPr lang="en-GB" sz="2500" dirty="0"/>
              <a:t>Capital </a:t>
            </a:r>
            <a:r>
              <a:rPr lang="en-GB" sz="2500" b="1" i="1" u="sng" dirty="0">
                <a:highlight>
                  <a:srgbClr val="FFFF00"/>
                </a:highlight>
              </a:rPr>
              <a:t>is </a:t>
            </a:r>
            <a:r>
              <a:rPr lang="en-GB" sz="2500" dirty="0"/>
              <a:t>a finite resource…the framework ensures its optimal use</a:t>
            </a:r>
          </a:p>
          <a:p>
            <a:pPr marL="1028700" lvl="1" indent="-571500" algn="l">
              <a:buFont typeface="Wingdings" panose="05000000000000000000" pitchFamily="2" charset="2"/>
              <a:buChar char="Ø"/>
            </a:pPr>
            <a:endParaRPr lang="en-GB" sz="3600" dirty="0"/>
          </a:p>
        </p:txBody>
      </p:sp>
      <p:sp>
        <p:nvSpPr>
          <p:cNvPr id="4" name="Slide Number Placeholder 3">
            <a:extLst>
              <a:ext uri="{FF2B5EF4-FFF2-40B4-BE49-F238E27FC236}">
                <a16:creationId xmlns:a16="http://schemas.microsoft.com/office/drawing/2014/main" id="{FFFCC3EF-CB58-88F2-58DA-5CA9F36E1DA0}"/>
              </a:ext>
            </a:extLst>
          </p:cNvPr>
          <p:cNvSpPr>
            <a:spLocks noGrp="1"/>
          </p:cNvSpPr>
          <p:nvPr>
            <p:ph type="sldNum" sz="quarter" idx="12"/>
          </p:nvPr>
        </p:nvSpPr>
        <p:spPr/>
        <p:txBody>
          <a:bodyPr/>
          <a:lstStyle/>
          <a:p>
            <a:fld id="{B6EA33F0-FAA6-4DD3-AD02-DE11756469A4}" type="slidenum">
              <a:rPr lang="en-GB" smtClean="0"/>
              <a:t>2</a:t>
            </a:fld>
            <a:endParaRPr lang="en-GB" dirty="0"/>
          </a:p>
        </p:txBody>
      </p:sp>
    </p:spTree>
    <p:extLst>
      <p:ext uri="{BB962C8B-B14F-4D97-AF65-F5344CB8AC3E}">
        <p14:creationId xmlns:p14="http://schemas.microsoft.com/office/powerpoint/2010/main" val="156032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Content Placeholder 3">
            <a:extLst>
              <a:ext uri="{FF2B5EF4-FFF2-40B4-BE49-F238E27FC236}">
                <a16:creationId xmlns:a16="http://schemas.microsoft.com/office/drawing/2014/main" id="{0CF3416A-2373-12B2-193C-AC6E4C61673F}"/>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69078CC4-3DED-F735-83A3-40270CF2806A}"/>
              </a:ext>
            </a:extLst>
          </p:cNvPr>
          <p:cNvSpPr>
            <a:spLocks noGrp="1"/>
          </p:cNvSpPr>
          <p:nvPr>
            <p:ph type="sldNum" sz="quarter" idx="12"/>
          </p:nvPr>
        </p:nvSpPr>
        <p:spPr/>
        <p:txBody>
          <a:bodyPr/>
          <a:lstStyle/>
          <a:p>
            <a:fld id="{B6EA33F0-FAA6-4DD3-AD02-DE11756469A4}" type="slidenum">
              <a:rPr lang="en-GB" smtClean="0"/>
              <a:t>3</a:t>
            </a:fld>
            <a:endParaRPr lang="en-GB" dirty="0"/>
          </a:p>
        </p:txBody>
      </p:sp>
      <p:sp>
        <p:nvSpPr>
          <p:cNvPr id="3" name="TextBox 2">
            <a:extLst>
              <a:ext uri="{FF2B5EF4-FFF2-40B4-BE49-F238E27FC236}">
                <a16:creationId xmlns:a16="http://schemas.microsoft.com/office/drawing/2014/main" id="{82398C8E-33EC-957D-7655-DA92F58FECF7}"/>
              </a:ext>
            </a:extLst>
          </p:cNvPr>
          <p:cNvSpPr txBox="1"/>
          <p:nvPr/>
        </p:nvSpPr>
        <p:spPr>
          <a:xfrm>
            <a:off x="5417620" y="378569"/>
            <a:ext cx="6539119" cy="1754326"/>
          </a:xfrm>
          <a:prstGeom prst="rect">
            <a:avLst/>
          </a:prstGeom>
          <a:noFill/>
        </p:spPr>
        <p:txBody>
          <a:bodyPr wrap="square" rtlCol="0">
            <a:spAutoFit/>
          </a:bodyPr>
          <a:lstStyle/>
          <a:p>
            <a:r>
              <a:rPr lang="en-GB" dirty="0">
                <a:latin typeface="Cavolini" panose="020B0502040204020203" pitchFamily="66" charset="0"/>
                <a:cs typeface="Cavolini" panose="020B0502040204020203" pitchFamily="66" charset="0"/>
              </a:rPr>
              <a:t>Your presenter today, Ben Walters, FCT, ACA, is a practising Treasurer and Head of Corporate Finance.  His framework, CPInsight™, has been developed over years of reconciling the demand to “maximise” the cash to the demand to “maximise” the value</a:t>
            </a:r>
          </a:p>
        </p:txBody>
      </p:sp>
    </p:spTree>
    <p:extLst>
      <p:ext uri="{BB962C8B-B14F-4D97-AF65-F5344CB8AC3E}">
        <p14:creationId xmlns:p14="http://schemas.microsoft.com/office/powerpoint/2010/main" val="17254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863761-73FD-4266-82AB-C60364123C28}"/>
              </a:ext>
            </a:extLst>
          </p:cNvPr>
          <p:cNvSpPr>
            <a:spLocks noGrp="1"/>
          </p:cNvSpPr>
          <p:nvPr>
            <p:ph type="ctrTitle"/>
          </p:nvPr>
        </p:nvSpPr>
        <p:spPr>
          <a:xfrm>
            <a:off x="466722" y="586855"/>
            <a:ext cx="3201366" cy="3387497"/>
          </a:xfrm>
        </p:spPr>
        <p:txBody>
          <a:bodyPr vert="horz" lIns="91440" tIns="45720" rIns="91440" bIns="45720" rtlCol="0" anchor="b">
            <a:normAutofit/>
          </a:bodyPr>
          <a:lstStyle/>
          <a:p>
            <a:r>
              <a:rPr lang="en-US" b="1" kern="1200" dirty="0">
                <a:solidFill>
                  <a:srgbClr val="FFFFFF"/>
                </a:solidFill>
                <a:latin typeface="+mj-lt"/>
                <a:ea typeface="+mj-ea"/>
                <a:cs typeface="+mj-cs"/>
              </a:rPr>
              <a:t>The Value Creation Hierarchy </a:t>
            </a:r>
          </a:p>
        </p:txBody>
      </p:sp>
      <p:sp>
        <p:nvSpPr>
          <p:cNvPr id="3" name="Subtitle 2">
            <a:extLst>
              <a:ext uri="{FF2B5EF4-FFF2-40B4-BE49-F238E27FC236}">
                <a16:creationId xmlns:a16="http://schemas.microsoft.com/office/drawing/2014/main" id="{3A833FCA-2283-4BB4-BA65-163EBDB2E2EF}"/>
              </a:ext>
            </a:extLst>
          </p:cNvPr>
          <p:cNvSpPr>
            <a:spLocks noGrp="1"/>
          </p:cNvSpPr>
          <p:nvPr>
            <p:ph type="subTitle" idx="1"/>
          </p:nvPr>
        </p:nvSpPr>
        <p:spPr>
          <a:xfrm>
            <a:off x="4214648" y="262760"/>
            <a:ext cx="7683061" cy="6253654"/>
          </a:xfrm>
        </p:spPr>
        <p:txBody>
          <a:bodyPr vert="horz" lIns="91440" tIns="45720" rIns="91440" bIns="45720" rtlCol="0" anchor="ctr">
            <a:normAutofit/>
          </a:bodyPr>
          <a:lstStyle/>
          <a:p>
            <a:pPr algn="l"/>
            <a:endParaRPr lang="en-US" sz="3500" i="1" dirty="0"/>
          </a:p>
          <a:p>
            <a:pPr algn="l"/>
            <a:endParaRPr lang="en-US" sz="3500" i="1" dirty="0"/>
          </a:p>
          <a:p>
            <a:pPr algn="l"/>
            <a:endParaRPr lang="en-US" sz="3500" i="1" dirty="0"/>
          </a:p>
          <a:p>
            <a:pPr algn="l"/>
            <a:endParaRPr lang="en-US" sz="3500" i="1" dirty="0"/>
          </a:p>
          <a:p>
            <a:pPr algn="l"/>
            <a:endParaRPr lang="en-US" sz="3500" i="1" dirty="0"/>
          </a:p>
          <a:p>
            <a:pPr algn="l"/>
            <a:endParaRPr lang="en-US" sz="3500" i="1" dirty="0"/>
          </a:p>
          <a:p>
            <a:pPr algn="l"/>
            <a:endParaRPr lang="en-US" sz="3500" i="1" dirty="0"/>
          </a:p>
          <a:p>
            <a:pPr algn="l"/>
            <a:endParaRPr lang="en-US" sz="3500" i="1" dirty="0"/>
          </a:p>
        </p:txBody>
      </p:sp>
      <p:pic>
        <p:nvPicPr>
          <p:cNvPr id="4" name="Picture 3">
            <a:extLst>
              <a:ext uri="{FF2B5EF4-FFF2-40B4-BE49-F238E27FC236}">
                <a16:creationId xmlns:a16="http://schemas.microsoft.com/office/drawing/2014/main" id="{F91284BD-D055-A225-4D91-92CF7C8F55CC}"/>
              </a:ext>
            </a:extLst>
          </p:cNvPr>
          <p:cNvPicPr>
            <a:picLocks noChangeAspect="1"/>
          </p:cNvPicPr>
          <p:nvPr/>
        </p:nvPicPr>
        <p:blipFill>
          <a:blip r:embed="rId3"/>
          <a:stretch>
            <a:fillRect/>
          </a:stretch>
        </p:blipFill>
        <p:spPr>
          <a:xfrm>
            <a:off x="4204252" y="341586"/>
            <a:ext cx="2895179" cy="1505034"/>
          </a:xfrm>
          <a:prstGeom prst="rect">
            <a:avLst/>
          </a:prstGeom>
        </p:spPr>
      </p:pic>
      <p:pic>
        <p:nvPicPr>
          <p:cNvPr id="6" name="Picture 5">
            <a:extLst>
              <a:ext uri="{FF2B5EF4-FFF2-40B4-BE49-F238E27FC236}">
                <a16:creationId xmlns:a16="http://schemas.microsoft.com/office/drawing/2014/main" id="{41AA1DF5-D382-5A9B-4A97-9B252F707D18}"/>
              </a:ext>
            </a:extLst>
          </p:cNvPr>
          <p:cNvPicPr>
            <a:picLocks noChangeAspect="1"/>
          </p:cNvPicPr>
          <p:nvPr/>
        </p:nvPicPr>
        <p:blipFill>
          <a:blip r:embed="rId4"/>
          <a:stretch>
            <a:fillRect/>
          </a:stretch>
        </p:blipFill>
        <p:spPr>
          <a:xfrm>
            <a:off x="8875906" y="341586"/>
            <a:ext cx="2917452" cy="1505034"/>
          </a:xfrm>
          <a:prstGeom prst="rect">
            <a:avLst/>
          </a:prstGeom>
        </p:spPr>
      </p:pic>
      <p:pic>
        <p:nvPicPr>
          <p:cNvPr id="11" name="Picture 10">
            <a:extLst>
              <a:ext uri="{FF2B5EF4-FFF2-40B4-BE49-F238E27FC236}">
                <a16:creationId xmlns:a16="http://schemas.microsoft.com/office/drawing/2014/main" id="{6ED142D5-267B-AE81-E44F-57E6EA9E8568}"/>
              </a:ext>
            </a:extLst>
          </p:cNvPr>
          <p:cNvPicPr>
            <a:picLocks noChangeAspect="1"/>
          </p:cNvPicPr>
          <p:nvPr/>
        </p:nvPicPr>
        <p:blipFill>
          <a:blip r:embed="rId5"/>
          <a:stretch>
            <a:fillRect/>
          </a:stretch>
        </p:blipFill>
        <p:spPr>
          <a:xfrm>
            <a:off x="6638970" y="3601947"/>
            <a:ext cx="2202667" cy="2083065"/>
          </a:xfrm>
          <a:prstGeom prst="rect">
            <a:avLst/>
          </a:prstGeom>
        </p:spPr>
      </p:pic>
      <p:sp>
        <p:nvSpPr>
          <p:cNvPr id="5" name="Thought Bubble: Cloud 4">
            <a:extLst>
              <a:ext uri="{FF2B5EF4-FFF2-40B4-BE49-F238E27FC236}">
                <a16:creationId xmlns:a16="http://schemas.microsoft.com/office/drawing/2014/main" id="{C3DD1F65-1A5C-E640-D165-E88EC1C7238A}"/>
              </a:ext>
            </a:extLst>
          </p:cNvPr>
          <p:cNvSpPr/>
          <p:nvPr/>
        </p:nvSpPr>
        <p:spPr>
          <a:xfrm>
            <a:off x="9657865" y="3917535"/>
            <a:ext cx="2455154" cy="1451887"/>
          </a:xfrm>
          <a:prstGeom prst="cloudCallout">
            <a:avLst>
              <a:gd name="adj1" fmla="val -77341"/>
              <a:gd name="adj2" fmla="val -634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For every £1 you put in you get more back!</a:t>
            </a:r>
          </a:p>
        </p:txBody>
      </p:sp>
      <p:sp>
        <p:nvSpPr>
          <p:cNvPr id="15" name="Slide Number Placeholder 14">
            <a:extLst>
              <a:ext uri="{FF2B5EF4-FFF2-40B4-BE49-F238E27FC236}">
                <a16:creationId xmlns:a16="http://schemas.microsoft.com/office/drawing/2014/main" id="{68824B42-9F48-3518-8086-A9B514C9F0B1}"/>
              </a:ext>
            </a:extLst>
          </p:cNvPr>
          <p:cNvSpPr>
            <a:spLocks noGrp="1"/>
          </p:cNvSpPr>
          <p:nvPr>
            <p:ph type="sldNum" sz="quarter" idx="12"/>
          </p:nvPr>
        </p:nvSpPr>
        <p:spPr/>
        <p:txBody>
          <a:bodyPr/>
          <a:lstStyle/>
          <a:p>
            <a:fld id="{B6EA33F0-FAA6-4DD3-AD02-DE11756469A4}" type="slidenum">
              <a:rPr lang="en-GB" smtClean="0"/>
              <a:t>4</a:t>
            </a:fld>
            <a:endParaRPr lang="en-GB" dirty="0"/>
          </a:p>
        </p:txBody>
      </p:sp>
      <p:sp>
        <p:nvSpPr>
          <p:cNvPr id="17" name="Arrow: Left-Right 16">
            <a:extLst>
              <a:ext uri="{FF2B5EF4-FFF2-40B4-BE49-F238E27FC236}">
                <a16:creationId xmlns:a16="http://schemas.microsoft.com/office/drawing/2014/main" id="{15AFCCB6-A4D7-EE7B-70E0-19C0316C760D}"/>
              </a:ext>
            </a:extLst>
          </p:cNvPr>
          <p:cNvSpPr/>
          <p:nvPr/>
        </p:nvSpPr>
        <p:spPr>
          <a:xfrm>
            <a:off x="7156420" y="601063"/>
            <a:ext cx="1640224" cy="96762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People</a:t>
            </a:r>
          </a:p>
        </p:txBody>
      </p:sp>
      <p:sp>
        <p:nvSpPr>
          <p:cNvPr id="19" name="Rectangle 18">
            <a:extLst>
              <a:ext uri="{FF2B5EF4-FFF2-40B4-BE49-F238E27FC236}">
                <a16:creationId xmlns:a16="http://schemas.microsoft.com/office/drawing/2014/main" id="{C63D6FA1-4D97-8B0D-02A5-8697F3BDF4B6}"/>
              </a:ext>
            </a:extLst>
          </p:cNvPr>
          <p:cNvSpPr/>
          <p:nvPr/>
        </p:nvSpPr>
        <p:spPr>
          <a:xfrm>
            <a:off x="6638970" y="2240471"/>
            <a:ext cx="2157674" cy="10155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b="1" dirty="0"/>
              <a:t>GROWTH</a:t>
            </a:r>
          </a:p>
        </p:txBody>
      </p:sp>
      <p:sp>
        <p:nvSpPr>
          <p:cNvPr id="22" name="Arrow: Bent-Up 21">
            <a:extLst>
              <a:ext uri="{FF2B5EF4-FFF2-40B4-BE49-F238E27FC236}">
                <a16:creationId xmlns:a16="http://schemas.microsoft.com/office/drawing/2014/main" id="{D813C573-053D-4DDF-B5DB-FF2FD7706C5C}"/>
              </a:ext>
            </a:extLst>
          </p:cNvPr>
          <p:cNvSpPr/>
          <p:nvPr/>
        </p:nvSpPr>
        <p:spPr>
          <a:xfrm rot="5400000">
            <a:off x="4818451" y="1650844"/>
            <a:ext cx="1326100" cy="1884318"/>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Arrow: Bent-Up 22">
            <a:extLst>
              <a:ext uri="{FF2B5EF4-FFF2-40B4-BE49-F238E27FC236}">
                <a16:creationId xmlns:a16="http://schemas.microsoft.com/office/drawing/2014/main" id="{8ADD8199-9194-45DE-CED8-041CD0C3BAB9}"/>
              </a:ext>
            </a:extLst>
          </p:cNvPr>
          <p:cNvSpPr/>
          <p:nvPr/>
        </p:nvSpPr>
        <p:spPr>
          <a:xfrm rot="5400000">
            <a:off x="4818451" y="3038270"/>
            <a:ext cx="1326100" cy="1884318"/>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FA75F438-D1AD-CEF4-D56A-67376D1A060F}"/>
              </a:ext>
            </a:extLst>
          </p:cNvPr>
          <p:cNvSpPr/>
          <p:nvPr/>
        </p:nvSpPr>
        <p:spPr>
          <a:xfrm>
            <a:off x="5410282" y="5732112"/>
            <a:ext cx="4623729" cy="8927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Accounting numbers:</a:t>
            </a:r>
          </a:p>
          <a:p>
            <a:pPr algn="ctr"/>
            <a:r>
              <a:rPr lang="en-GB" sz="2400" b="1" dirty="0"/>
              <a:t>Margin %, Eps, cash flow</a:t>
            </a:r>
          </a:p>
        </p:txBody>
      </p:sp>
      <p:sp>
        <p:nvSpPr>
          <p:cNvPr id="25" name="Oval 24">
            <a:extLst>
              <a:ext uri="{FF2B5EF4-FFF2-40B4-BE49-F238E27FC236}">
                <a16:creationId xmlns:a16="http://schemas.microsoft.com/office/drawing/2014/main" id="{79BDA25A-0DD2-5355-42A9-BB2C88FE317A}"/>
              </a:ext>
            </a:extLst>
          </p:cNvPr>
          <p:cNvSpPr/>
          <p:nvPr/>
        </p:nvSpPr>
        <p:spPr>
          <a:xfrm>
            <a:off x="294291" y="4743450"/>
            <a:ext cx="3373797" cy="1527695"/>
          </a:xfrm>
          <a:prstGeom prst="ellipse">
            <a:avLst/>
          </a:prstGeom>
          <a:solidFill>
            <a:schemeClr val="bg1"/>
          </a:solid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1"/>
                </a:solidFill>
              </a:rPr>
              <a:t>Until now we’ve had no satisfactory way to measure return on capital</a:t>
            </a:r>
          </a:p>
        </p:txBody>
      </p:sp>
      <p:cxnSp>
        <p:nvCxnSpPr>
          <p:cNvPr id="27" name="Straight Arrow Connector 26">
            <a:extLst>
              <a:ext uri="{FF2B5EF4-FFF2-40B4-BE49-F238E27FC236}">
                <a16:creationId xmlns:a16="http://schemas.microsoft.com/office/drawing/2014/main" id="{820C350F-BC2C-C6BE-3DB2-5F27B719DAEB}"/>
              </a:ext>
            </a:extLst>
          </p:cNvPr>
          <p:cNvCxnSpPr>
            <a:stCxn id="25" idx="6"/>
            <a:endCxn id="11" idx="1"/>
          </p:cNvCxnSpPr>
          <p:nvPr/>
        </p:nvCxnSpPr>
        <p:spPr>
          <a:xfrm flipV="1">
            <a:off x="3668088" y="4643480"/>
            <a:ext cx="2970882" cy="86381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3D453E9-008C-0EA9-030B-A3A7E2F5DD91}"/>
              </a:ext>
            </a:extLst>
          </p:cNvPr>
          <p:cNvSpPr txBox="1"/>
          <p:nvPr/>
        </p:nvSpPr>
        <p:spPr>
          <a:xfrm>
            <a:off x="3300090" y="586855"/>
            <a:ext cx="699248" cy="1015663"/>
          </a:xfrm>
          <a:prstGeom prst="rect">
            <a:avLst/>
          </a:prstGeom>
          <a:noFill/>
        </p:spPr>
        <p:txBody>
          <a:bodyPr wrap="square" rtlCol="0">
            <a:spAutoFit/>
          </a:bodyPr>
          <a:lstStyle/>
          <a:p>
            <a:r>
              <a:rPr lang="en-GB" sz="6000" b="1" dirty="0">
                <a:solidFill>
                  <a:schemeClr val="bg1"/>
                </a:solidFill>
              </a:rPr>
              <a:t>1</a:t>
            </a:r>
            <a:endParaRPr lang="en-US" sz="6000" b="1" dirty="0">
              <a:solidFill>
                <a:schemeClr val="bg1"/>
              </a:solidFill>
            </a:endParaRPr>
          </a:p>
        </p:txBody>
      </p:sp>
      <p:sp>
        <p:nvSpPr>
          <p:cNvPr id="9" name="TextBox 8">
            <a:extLst>
              <a:ext uri="{FF2B5EF4-FFF2-40B4-BE49-F238E27FC236}">
                <a16:creationId xmlns:a16="http://schemas.microsoft.com/office/drawing/2014/main" id="{8EA1CD05-F355-D1C3-5BC4-053B5D9012FD}"/>
              </a:ext>
            </a:extLst>
          </p:cNvPr>
          <p:cNvSpPr txBox="1"/>
          <p:nvPr/>
        </p:nvSpPr>
        <p:spPr>
          <a:xfrm>
            <a:off x="10486463" y="2696811"/>
            <a:ext cx="577891" cy="1015663"/>
          </a:xfrm>
          <a:prstGeom prst="rect">
            <a:avLst/>
          </a:prstGeom>
          <a:noFill/>
        </p:spPr>
        <p:txBody>
          <a:bodyPr wrap="square" rtlCol="0">
            <a:spAutoFit/>
          </a:bodyPr>
          <a:lstStyle/>
          <a:p>
            <a:r>
              <a:rPr lang="en-GB" sz="6000" b="1" dirty="0">
                <a:solidFill>
                  <a:schemeClr val="accent1"/>
                </a:solidFill>
              </a:rPr>
              <a:t>2</a:t>
            </a:r>
            <a:endParaRPr lang="en-US" sz="6000" b="1" dirty="0">
              <a:solidFill>
                <a:schemeClr val="accent1"/>
              </a:solidFill>
            </a:endParaRPr>
          </a:p>
        </p:txBody>
      </p:sp>
      <p:sp>
        <p:nvSpPr>
          <p:cNvPr id="13" name="TextBox 12">
            <a:extLst>
              <a:ext uri="{FF2B5EF4-FFF2-40B4-BE49-F238E27FC236}">
                <a16:creationId xmlns:a16="http://schemas.microsoft.com/office/drawing/2014/main" id="{DF8E8CED-7CD8-91FD-AB43-C95D287DE5FE}"/>
              </a:ext>
            </a:extLst>
          </p:cNvPr>
          <p:cNvSpPr txBox="1"/>
          <p:nvPr/>
        </p:nvSpPr>
        <p:spPr>
          <a:xfrm>
            <a:off x="4451733" y="5579577"/>
            <a:ext cx="577891" cy="1015663"/>
          </a:xfrm>
          <a:prstGeom prst="rect">
            <a:avLst/>
          </a:prstGeom>
          <a:noFill/>
        </p:spPr>
        <p:txBody>
          <a:bodyPr wrap="square" rtlCol="0">
            <a:spAutoFit/>
          </a:bodyPr>
          <a:lstStyle/>
          <a:p>
            <a:r>
              <a:rPr lang="en-GB" sz="6000" b="1" dirty="0">
                <a:solidFill>
                  <a:schemeClr val="accent1"/>
                </a:solidFill>
              </a:rPr>
              <a:t>3</a:t>
            </a:r>
            <a:endParaRPr lang="en-US" sz="6000" b="1" dirty="0">
              <a:solidFill>
                <a:schemeClr val="accent1"/>
              </a:solidFill>
            </a:endParaRPr>
          </a:p>
        </p:txBody>
      </p:sp>
    </p:spTree>
    <p:extLst>
      <p:ext uri="{BB962C8B-B14F-4D97-AF65-F5344CB8AC3E}">
        <p14:creationId xmlns:p14="http://schemas.microsoft.com/office/powerpoint/2010/main" val="104843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P spid="22" grpId="0" animBg="1"/>
      <p:bldP spid="23" grpId="0" animBg="1"/>
      <p:bldP spid="24" grpId="0" animBg="1"/>
      <p:bldP spid="25" grpId="0" animBg="1"/>
      <p:bldP spid="7" grpId="0"/>
      <p:bldP spid="9"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3761-73FD-4266-82AB-C60364123C28}"/>
              </a:ext>
            </a:extLst>
          </p:cNvPr>
          <p:cNvSpPr>
            <a:spLocks noGrp="1"/>
          </p:cNvSpPr>
          <p:nvPr>
            <p:ph type="ctrTitle"/>
          </p:nvPr>
        </p:nvSpPr>
        <p:spPr>
          <a:xfrm>
            <a:off x="251012" y="1216815"/>
            <a:ext cx="11689976" cy="4017658"/>
          </a:xfrm>
        </p:spPr>
        <p:txBody>
          <a:bodyPr>
            <a:noAutofit/>
          </a:bodyPr>
          <a:lstStyle/>
          <a:p>
            <a:r>
              <a:rPr lang="en-GB" sz="10000" b="1" dirty="0"/>
              <a:t>What’s under the bonnet of CPInsight™</a:t>
            </a:r>
            <a:endParaRPr lang="en-GB" sz="7500" b="1" dirty="0"/>
          </a:p>
        </p:txBody>
      </p:sp>
      <p:sp>
        <p:nvSpPr>
          <p:cNvPr id="3" name="Slide Number Placeholder 2">
            <a:extLst>
              <a:ext uri="{FF2B5EF4-FFF2-40B4-BE49-F238E27FC236}">
                <a16:creationId xmlns:a16="http://schemas.microsoft.com/office/drawing/2014/main" id="{82C9D9E1-B00F-7897-24AD-89E934F9EEF7}"/>
              </a:ext>
            </a:extLst>
          </p:cNvPr>
          <p:cNvSpPr>
            <a:spLocks noGrp="1"/>
          </p:cNvSpPr>
          <p:nvPr>
            <p:ph type="sldNum" sz="quarter" idx="12"/>
          </p:nvPr>
        </p:nvSpPr>
        <p:spPr/>
        <p:txBody>
          <a:bodyPr/>
          <a:lstStyle/>
          <a:p>
            <a:fld id="{B6EA33F0-FAA6-4DD3-AD02-DE11756469A4}" type="slidenum">
              <a:rPr lang="en-GB" smtClean="0"/>
              <a:t>5</a:t>
            </a:fld>
            <a:endParaRPr lang="en-GB" dirty="0"/>
          </a:p>
        </p:txBody>
      </p:sp>
      <p:sp>
        <p:nvSpPr>
          <p:cNvPr id="4" name="TextBox 3">
            <a:extLst>
              <a:ext uri="{FF2B5EF4-FFF2-40B4-BE49-F238E27FC236}">
                <a16:creationId xmlns:a16="http://schemas.microsoft.com/office/drawing/2014/main" id="{663E1BD2-43B0-9643-C93B-1210E95B573C}"/>
              </a:ext>
            </a:extLst>
          </p:cNvPr>
          <p:cNvSpPr txBox="1"/>
          <p:nvPr/>
        </p:nvSpPr>
        <p:spPr>
          <a:xfrm>
            <a:off x="2275687" y="5287020"/>
            <a:ext cx="7019567" cy="477054"/>
          </a:xfrm>
          <a:prstGeom prst="rect">
            <a:avLst/>
          </a:prstGeom>
          <a:noFill/>
        </p:spPr>
        <p:txBody>
          <a:bodyPr wrap="square" rtlCol="0">
            <a:spAutoFit/>
          </a:bodyPr>
          <a:lstStyle/>
          <a:p>
            <a:pPr algn="ctr"/>
            <a:r>
              <a:rPr lang="en-GB" sz="2500" b="1" dirty="0">
                <a:solidFill>
                  <a:srgbClr val="FF0000"/>
                </a:solidFill>
              </a:rPr>
              <a:t>Warning: a tiny bit of Maths involved!</a:t>
            </a:r>
            <a:endParaRPr lang="en-US" sz="2500" b="1" dirty="0">
              <a:solidFill>
                <a:srgbClr val="FF0000"/>
              </a:solidFill>
            </a:endParaRPr>
          </a:p>
        </p:txBody>
      </p:sp>
    </p:spTree>
    <p:extLst>
      <p:ext uri="{BB962C8B-B14F-4D97-AF65-F5344CB8AC3E}">
        <p14:creationId xmlns:p14="http://schemas.microsoft.com/office/powerpoint/2010/main" val="4097323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F8C7F7-08B6-4BAD-BFFA-60313F0C142E}"/>
              </a:ext>
            </a:extLst>
          </p:cNvPr>
          <p:cNvPicPr>
            <a:picLocks noChangeAspect="1"/>
          </p:cNvPicPr>
          <p:nvPr/>
        </p:nvPicPr>
        <p:blipFill>
          <a:blip r:embed="rId2"/>
          <a:stretch>
            <a:fillRect/>
          </a:stretch>
        </p:blipFill>
        <p:spPr>
          <a:xfrm>
            <a:off x="944379" y="1171772"/>
            <a:ext cx="3420208" cy="4495919"/>
          </a:xfrm>
          <a:prstGeom prst="rect">
            <a:avLst/>
          </a:prstGeom>
        </p:spPr>
      </p:pic>
      <p:sp>
        <p:nvSpPr>
          <p:cNvPr id="2" name="Title 1">
            <a:extLst>
              <a:ext uri="{FF2B5EF4-FFF2-40B4-BE49-F238E27FC236}">
                <a16:creationId xmlns:a16="http://schemas.microsoft.com/office/drawing/2014/main" id="{03FC9707-BDC9-4744-8ECA-3D1327DE95FA}"/>
              </a:ext>
            </a:extLst>
          </p:cNvPr>
          <p:cNvSpPr>
            <a:spLocks noGrp="1"/>
          </p:cNvSpPr>
          <p:nvPr>
            <p:ph type="title"/>
          </p:nvPr>
        </p:nvSpPr>
        <p:spPr>
          <a:xfrm>
            <a:off x="255495" y="126882"/>
            <a:ext cx="10515600" cy="1325563"/>
          </a:xfrm>
        </p:spPr>
        <p:txBody>
          <a:bodyPr>
            <a:normAutofit/>
          </a:bodyPr>
          <a:lstStyle/>
          <a:p>
            <a:r>
              <a:rPr lang="en-GB" sz="4000" b="1" dirty="0"/>
              <a:t>Measuring value is simply a case of analysing cash flow performance</a:t>
            </a:r>
          </a:p>
        </p:txBody>
      </p:sp>
      <p:sp>
        <p:nvSpPr>
          <p:cNvPr id="10" name="Speech Bubble: Rectangle with Corners Rounded 9">
            <a:extLst>
              <a:ext uri="{FF2B5EF4-FFF2-40B4-BE49-F238E27FC236}">
                <a16:creationId xmlns:a16="http://schemas.microsoft.com/office/drawing/2014/main" id="{8CD0EFCB-8BE0-43A4-B07B-A6C5587F5ACB}"/>
              </a:ext>
            </a:extLst>
          </p:cNvPr>
          <p:cNvSpPr/>
          <p:nvPr/>
        </p:nvSpPr>
        <p:spPr>
          <a:xfrm>
            <a:off x="783169" y="5990235"/>
            <a:ext cx="7253671" cy="704193"/>
          </a:xfrm>
          <a:prstGeom prst="wedgeRoundRectCallout">
            <a:avLst>
              <a:gd name="adj1" fmla="val 36704"/>
              <a:gd name="adj2" fmla="val -94719"/>
              <a:gd name="adj3" fmla="val 16667"/>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00"/>
                </a:solidFill>
              </a:rPr>
              <a:t>What is the rate of return on this investment?</a:t>
            </a:r>
          </a:p>
        </p:txBody>
      </p:sp>
      <p:sp>
        <p:nvSpPr>
          <p:cNvPr id="7" name="Oval 6">
            <a:extLst>
              <a:ext uri="{FF2B5EF4-FFF2-40B4-BE49-F238E27FC236}">
                <a16:creationId xmlns:a16="http://schemas.microsoft.com/office/drawing/2014/main" id="{4649178D-9AFA-4751-BC31-31816530F21A}"/>
              </a:ext>
            </a:extLst>
          </p:cNvPr>
          <p:cNvSpPr/>
          <p:nvPr/>
        </p:nvSpPr>
        <p:spPr>
          <a:xfrm>
            <a:off x="6768433" y="5363068"/>
            <a:ext cx="631647" cy="352637"/>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F072BB5D-35C2-42EB-838B-DABBB85D198F}"/>
              </a:ext>
            </a:extLst>
          </p:cNvPr>
          <p:cNvSpPr txBox="1"/>
          <p:nvPr/>
        </p:nvSpPr>
        <p:spPr>
          <a:xfrm>
            <a:off x="10699284" y="0"/>
            <a:ext cx="1415772" cy="6858000"/>
          </a:xfrm>
          <a:prstGeom prst="rect">
            <a:avLst/>
          </a:prstGeom>
          <a:solidFill>
            <a:schemeClr val="accent1"/>
          </a:solidFill>
        </p:spPr>
        <p:txBody>
          <a:bodyPr vert="vert270" wrap="square" rtlCol="0">
            <a:spAutoFit/>
          </a:bodyPr>
          <a:lstStyle/>
          <a:p>
            <a:pPr algn="ctr"/>
            <a:r>
              <a:rPr lang="en-GB" sz="8000" dirty="0">
                <a:solidFill>
                  <a:schemeClr val="bg1"/>
                </a:solidFill>
              </a:rPr>
              <a:t>iRoCE</a:t>
            </a:r>
          </a:p>
        </p:txBody>
      </p:sp>
      <p:pic>
        <p:nvPicPr>
          <p:cNvPr id="11" name="Picture 10">
            <a:extLst>
              <a:ext uri="{FF2B5EF4-FFF2-40B4-BE49-F238E27FC236}">
                <a16:creationId xmlns:a16="http://schemas.microsoft.com/office/drawing/2014/main" id="{7A05C3EB-C09B-45A5-8594-35A8559FD60D}"/>
              </a:ext>
            </a:extLst>
          </p:cNvPr>
          <p:cNvPicPr>
            <a:picLocks noChangeAspect="1"/>
          </p:cNvPicPr>
          <p:nvPr/>
        </p:nvPicPr>
        <p:blipFill>
          <a:blip r:embed="rId3"/>
          <a:stretch>
            <a:fillRect/>
          </a:stretch>
        </p:blipFill>
        <p:spPr>
          <a:xfrm>
            <a:off x="4493256" y="1191010"/>
            <a:ext cx="1639889" cy="4492469"/>
          </a:xfrm>
          <a:prstGeom prst="rect">
            <a:avLst/>
          </a:prstGeom>
        </p:spPr>
      </p:pic>
      <p:pic>
        <p:nvPicPr>
          <p:cNvPr id="12" name="Picture 11">
            <a:extLst>
              <a:ext uri="{FF2B5EF4-FFF2-40B4-BE49-F238E27FC236}">
                <a16:creationId xmlns:a16="http://schemas.microsoft.com/office/drawing/2014/main" id="{5E40FB99-5818-4AA8-A4F7-D56EC667C8B9}"/>
              </a:ext>
            </a:extLst>
          </p:cNvPr>
          <p:cNvPicPr>
            <a:picLocks noChangeAspect="1"/>
          </p:cNvPicPr>
          <p:nvPr/>
        </p:nvPicPr>
        <p:blipFill>
          <a:blip r:embed="rId4"/>
          <a:stretch>
            <a:fillRect/>
          </a:stretch>
        </p:blipFill>
        <p:spPr>
          <a:xfrm>
            <a:off x="6247262" y="1216858"/>
            <a:ext cx="1713830" cy="4469668"/>
          </a:xfrm>
          <a:prstGeom prst="rect">
            <a:avLst/>
          </a:prstGeom>
        </p:spPr>
      </p:pic>
      <p:pic>
        <p:nvPicPr>
          <p:cNvPr id="13" name="Picture 12">
            <a:extLst>
              <a:ext uri="{FF2B5EF4-FFF2-40B4-BE49-F238E27FC236}">
                <a16:creationId xmlns:a16="http://schemas.microsoft.com/office/drawing/2014/main" id="{AF905B55-B83E-4D52-8A34-AD55C43B5109}"/>
              </a:ext>
            </a:extLst>
          </p:cNvPr>
          <p:cNvPicPr>
            <a:picLocks noChangeAspect="1"/>
          </p:cNvPicPr>
          <p:nvPr/>
        </p:nvPicPr>
        <p:blipFill>
          <a:blip r:embed="rId5"/>
          <a:stretch>
            <a:fillRect/>
          </a:stretch>
        </p:blipFill>
        <p:spPr>
          <a:xfrm>
            <a:off x="8036840" y="1213810"/>
            <a:ext cx="1713830" cy="4469669"/>
          </a:xfrm>
          <a:prstGeom prst="rect">
            <a:avLst/>
          </a:prstGeom>
        </p:spPr>
      </p:pic>
      <p:sp>
        <p:nvSpPr>
          <p:cNvPr id="3" name="Slide Number Placeholder 2">
            <a:extLst>
              <a:ext uri="{FF2B5EF4-FFF2-40B4-BE49-F238E27FC236}">
                <a16:creationId xmlns:a16="http://schemas.microsoft.com/office/drawing/2014/main" id="{2C5FC7B9-E8DC-6A21-DB9E-8BEE7CE9345B}"/>
              </a:ext>
            </a:extLst>
          </p:cNvPr>
          <p:cNvSpPr>
            <a:spLocks noGrp="1"/>
          </p:cNvSpPr>
          <p:nvPr>
            <p:ph type="sldNum" sz="quarter" idx="12"/>
          </p:nvPr>
        </p:nvSpPr>
        <p:spPr/>
        <p:txBody>
          <a:bodyPr/>
          <a:lstStyle/>
          <a:p>
            <a:fld id="{B6EA33F0-FAA6-4DD3-AD02-DE11756469A4}" type="slidenum">
              <a:rPr lang="en-GB" smtClean="0"/>
              <a:t>6</a:t>
            </a:fld>
            <a:endParaRPr lang="en-GB" dirty="0"/>
          </a:p>
        </p:txBody>
      </p:sp>
      <p:sp>
        <p:nvSpPr>
          <p:cNvPr id="4" name="Speech Bubble: Rectangle with Corners Rounded 3">
            <a:extLst>
              <a:ext uri="{FF2B5EF4-FFF2-40B4-BE49-F238E27FC236}">
                <a16:creationId xmlns:a16="http://schemas.microsoft.com/office/drawing/2014/main" id="{18A14747-FDEA-A0A5-686F-781077BBC1B7}"/>
              </a:ext>
            </a:extLst>
          </p:cNvPr>
          <p:cNvSpPr/>
          <p:nvPr/>
        </p:nvSpPr>
        <p:spPr>
          <a:xfrm>
            <a:off x="5700018" y="766443"/>
            <a:ext cx="1684276" cy="535912"/>
          </a:xfrm>
          <a:prstGeom prst="wedgeRoundRectCallout">
            <a:avLst>
              <a:gd name="adj1" fmla="val -57938"/>
              <a:gd name="adj2" fmla="val 158490"/>
              <a:gd name="adj3" fmla="val 16667"/>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00"/>
                </a:solidFill>
              </a:rPr>
              <a:t>Cash profit</a:t>
            </a:r>
          </a:p>
        </p:txBody>
      </p:sp>
    </p:spTree>
    <p:extLst>
      <p:ext uri="{BB962C8B-B14F-4D97-AF65-F5344CB8AC3E}">
        <p14:creationId xmlns:p14="http://schemas.microsoft.com/office/powerpoint/2010/main" val="206862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3714444-46B0-4852-A7ED-7191A021E4B4}"/>
              </a:ext>
            </a:extLst>
          </p:cNvPr>
          <p:cNvSpPr txBox="1"/>
          <p:nvPr/>
        </p:nvSpPr>
        <p:spPr>
          <a:xfrm>
            <a:off x="490771" y="3291840"/>
            <a:ext cx="10139083" cy="30338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2800" dirty="0"/>
              <a:t>Because iRoCE is calculated from Incremental underlying cash profit it means it is</a:t>
            </a:r>
          </a:p>
          <a:p>
            <a:pPr marL="514350" lvl="0" indent="-514350" algn="l" defTabSz="666750">
              <a:lnSpc>
                <a:spcPct val="100000"/>
              </a:lnSpc>
              <a:spcBef>
                <a:spcPct val="0"/>
              </a:spcBef>
              <a:spcAft>
                <a:spcPct val="35000"/>
              </a:spcAft>
              <a:buFont typeface="+mj-lt"/>
              <a:buAutoNum type="arabicPeriod"/>
            </a:pPr>
            <a:r>
              <a:rPr lang="en-GB" sz="2800" dirty="0"/>
              <a:t>A measure of the value being created in real time</a:t>
            </a:r>
          </a:p>
          <a:p>
            <a:pPr marL="514350" lvl="0" indent="-514350" algn="l" defTabSz="666750">
              <a:lnSpc>
                <a:spcPct val="100000"/>
              </a:lnSpc>
              <a:spcBef>
                <a:spcPct val="0"/>
              </a:spcBef>
              <a:spcAft>
                <a:spcPct val="35000"/>
              </a:spcAft>
              <a:buFont typeface="+mj-lt"/>
              <a:buAutoNum type="arabicPeriod"/>
            </a:pPr>
            <a:r>
              <a:rPr lang="en-GB" sz="2800" dirty="0"/>
              <a:t>FREE from corporate history (impairments / M&amp;A) and accg adj. </a:t>
            </a:r>
          </a:p>
          <a:p>
            <a:pPr marL="514350" lvl="0" indent="-514350" algn="l" defTabSz="666750">
              <a:lnSpc>
                <a:spcPct val="100000"/>
              </a:lnSpc>
              <a:spcBef>
                <a:spcPct val="0"/>
              </a:spcBef>
              <a:spcAft>
                <a:spcPct val="35000"/>
              </a:spcAft>
              <a:buFont typeface="+mj-lt"/>
              <a:buAutoNum type="arabicPeriod"/>
            </a:pPr>
            <a:r>
              <a:rPr lang="en-GB" sz="2800" dirty="0"/>
              <a:t>FREE from impact of inflation </a:t>
            </a:r>
          </a:p>
        </p:txBody>
      </p:sp>
      <p:sp>
        <p:nvSpPr>
          <p:cNvPr id="31" name="TextBox 30">
            <a:extLst>
              <a:ext uri="{FF2B5EF4-FFF2-40B4-BE49-F238E27FC236}">
                <a16:creationId xmlns:a16="http://schemas.microsoft.com/office/drawing/2014/main" id="{0A9E0D82-FDA1-4141-B89B-739D8F580A22}"/>
              </a:ext>
            </a:extLst>
          </p:cNvPr>
          <p:cNvSpPr txBox="1"/>
          <p:nvPr/>
        </p:nvSpPr>
        <p:spPr>
          <a:xfrm>
            <a:off x="421341" y="2610972"/>
            <a:ext cx="10139083" cy="7657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defTabSz="1333500">
              <a:spcBef>
                <a:spcPct val="0"/>
              </a:spcBef>
              <a:spcAft>
                <a:spcPct val="35000"/>
              </a:spcAft>
            </a:pPr>
            <a:r>
              <a:rPr lang="en-GB" sz="5000" b="1" kern="1200" dirty="0"/>
              <a:t>iRoCE</a:t>
            </a:r>
            <a:r>
              <a:rPr lang="en-GB" sz="5000" b="1" baseline="30000" dirty="0"/>
              <a:t>1</a:t>
            </a:r>
            <a:r>
              <a:rPr lang="en-GB" sz="5000" b="1" kern="1200" dirty="0"/>
              <a:t> is 15 / </a:t>
            </a:r>
            <a:r>
              <a:rPr lang="en-GB" sz="5000" b="1" dirty="0"/>
              <a:t>100</a:t>
            </a:r>
            <a:r>
              <a:rPr lang="en-GB" sz="5000" b="1" kern="1200" dirty="0"/>
              <a:t> = c.15%</a:t>
            </a:r>
            <a:r>
              <a:rPr lang="en-GB" sz="5000" b="1" baseline="30000" dirty="0"/>
              <a:t>2</a:t>
            </a:r>
            <a:endParaRPr lang="en-US" sz="5000" kern="1200" baseline="30000" dirty="0"/>
          </a:p>
        </p:txBody>
      </p:sp>
      <p:sp>
        <p:nvSpPr>
          <p:cNvPr id="3" name="TextBox 2">
            <a:extLst>
              <a:ext uri="{FF2B5EF4-FFF2-40B4-BE49-F238E27FC236}">
                <a16:creationId xmlns:a16="http://schemas.microsoft.com/office/drawing/2014/main" id="{FA0B3A64-45DD-492C-937F-FFB5F5CC23D5}"/>
              </a:ext>
            </a:extLst>
          </p:cNvPr>
          <p:cNvSpPr txBox="1"/>
          <p:nvPr/>
        </p:nvSpPr>
        <p:spPr>
          <a:xfrm>
            <a:off x="5040452" y="6264974"/>
            <a:ext cx="5589402" cy="523220"/>
          </a:xfrm>
          <a:prstGeom prst="rect">
            <a:avLst/>
          </a:prstGeom>
          <a:noFill/>
        </p:spPr>
        <p:txBody>
          <a:bodyPr wrap="square" rtlCol="0">
            <a:spAutoFit/>
          </a:bodyPr>
          <a:lstStyle/>
          <a:p>
            <a:r>
              <a:rPr lang="en-GB" sz="1400" dirty="0"/>
              <a:t>1. iRoCE = </a:t>
            </a:r>
            <a:r>
              <a:rPr lang="en-GB" sz="1400" b="1" i="1" u="sng" dirty="0"/>
              <a:t>i</a:t>
            </a:r>
            <a:r>
              <a:rPr lang="en-GB" sz="1400" dirty="0"/>
              <a:t>ncremental </a:t>
            </a:r>
            <a:r>
              <a:rPr lang="en-GB" sz="1400" b="1" i="1" u="sng" dirty="0"/>
              <a:t>R</a:t>
            </a:r>
            <a:r>
              <a:rPr lang="en-GB" sz="1400" dirty="0"/>
              <a:t>eturn </a:t>
            </a:r>
            <a:r>
              <a:rPr lang="en-GB" sz="1400" b="1" i="1" u="sng" dirty="0"/>
              <a:t>o</a:t>
            </a:r>
            <a:r>
              <a:rPr lang="en-GB" sz="1400" dirty="0"/>
              <a:t>n </a:t>
            </a:r>
            <a:r>
              <a:rPr lang="en-GB" sz="1400" b="1" i="1" u="sng" dirty="0"/>
              <a:t>C</a:t>
            </a:r>
            <a:r>
              <a:rPr lang="en-GB" sz="1400" dirty="0"/>
              <a:t>apital Employed</a:t>
            </a:r>
          </a:p>
          <a:p>
            <a:r>
              <a:rPr lang="en-GB" sz="1400" dirty="0"/>
              <a:t>2. An adjustment is made for significant differences in UeL/renewal costs  </a:t>
            </a:r>
          </a:p>
        </p:txBody>
      </p:sp>
      <p:sp>
        <p:nvSpPr>
          <p:cNvPr id="7" name="Speech Bubble: Rectangle with Corners Rounded 6">
            <a:extLst>
              <a:ext uri="{FF2B5EF4-FFF2-40B4-BE49-F238E27FC236}">
                <a16:creationId xmlns:a16="http://schemas.microsoft.com/office/drawing/2014/main" id="{C66C6D3A-3080-2B21-4F7D-93627481BD31}"/>
              </a:ext>
            </a:extLst>
          </p:cNvPr>
          <p:cNvSpPr/>
          <p:nvPr/>
        </p:nvSpPr>
        <p:spPr>
          <a:xfrm>
            <a:off x="1408386" y="331416"/>
            <a:ext cx="8471337" cy="883635"/>
          </a:xfrm>
          <a:prstGeom prst="wedgeRoundRectCallout">
            <a:avLst>
              <a:gd name="adj1" fmla="val 24778"/>
              <a:gd name="adj2" fmla="val 204545"/>
              <a:gd name="adj3" fmla="val 16667"/>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00"/>
                </a:solidFill>
              </a:rPr>
              <a:t>What is the rate of return on our investment spend of 100?</a:t>
            </a:r>
          </a:p>
        </p:txBody>
      </p:sp>
      <p:sp>
        <p:nvSpPr>
          <p:cNvPr id="9" name="TextBox 8">
            <a:extLst>
              <a:ext uri="{FF2B5EF4-FFF2-40B4-BE49-F238E27FC236}">
                <a16:creationId xmlns:a16="http://schemas.microsoft.com/office/drawing/2014/main" id="{1CA0AC7E-FF09-F4BA-FF1F-9972D9D64648}"/>
              </a:ext>
            </a:extLst>
          </p:cNvPr>
          <p:cNvSpPr txBox="1"/>
          <p:nvPr/>
        </p:nvSpPr>
        <p:spPr>
          <a:xfrm>
            <a:off x="330945" y="1359624"/>
            <a:ext cx="6059345" cy="1251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2800" dirty="0"/>
              <a:t>If our firm increases its cash profit YoY by 15 (from 180 to 195) then;</a:t>
            </a:r>
            <a:endParaRPr lang="en-GB" sz="2800" kern="1200" dirty="0"/>
          </a:p>
        </p:txBody>
      </p:sp>
      <p:sp>
        <p:nvSpPr>
          <p:cNvPr id="2" name="TextBox 1">
            <a:extLst>
              <a:ext uri="{FF2B5EF4-FFF2-40B4-BE49-F238E27FC236}">
                <a16:creationId xmlns:a16="http://schemas.microsoft.com/office/drawing/2014/main" id="{7786F781-9831-1E5E-FD3A-6EB91BF1D269}"/>
              </a:ext>
            </a:extLst>
          </p:cNvPr>
          <p:cNvSpPr txBox="1"/>
          <p:nvPr/>
        </p:nvSpPr>
        <p:spPr>
          <a:xfrm>
            <a:off x="10699284" y="0"/>
            <a:ext cx="1415772" cy="6858000"/>
          </a:xfrm>
          <a:prstGeom prst="rect">
            <a:avLst/>
          </a:prstGeom>
          <a:solidFill>
            <a:schemeClr val="accent1"/>
          </a:solidFill>
        </p:spPr>
        <p:txBody>
          <a:bodyPr vert="vert270" wrap="square" rtlCol="0">
            <a:spAutoFit/>
          </a:bodyPr>
          <a:lstStyle/>
          <a:p>
            <a:pPr algn="ctr"/>
            <a:r>
              <a:rPr lang="en-GB" sz="8000" dirty="0">
                <a:solidFill>
                  <a:schemeClr val="bg1"/>
                </a:solidFill>
              </a:rPr>
              <a:t>iRoCE</a:t>
            </a:r>
          </a:p>
        </p:txBody>
      </p:sp>
      <p:sp>
        <p:nvSpPr>
          <p:cNvPr id="4" name="Slide Number Placeholder 3">
            <a:extLst>
              <a:ext uri="{FF2B5EF4-FFF2-40B4-BE49-F238E27FC236}">
                <a16:creationId xmlns:a16="http://schemas.microsoft.com/office/drawing/2014/main" id="{B2C27E25-86A4-E3E3-3586-ACEEFF8BD1BF}"/>
              </a:ext>
            </a:extLst>
          </p:cNvPr>
          <p:cNvSpPr>
            <a:spLocks noGrp="1"/>
          </p:cNvSpPr>
          <p:nvPr>
            <p:ph type="sldNum" sz="quarter" idx="12"/>
          </p:nvPr>
        </p:nvSpPr>
        <p:spPr/>
        <p:txBody>
          <a:bodyPr/>
          <a:lstStyle/>
          <a:p>
            <a:fld id="{B6EA33F0-FAA6-4DD3-AD02-DE11756469A4}" type="slidenum">
              <a:rPr lang="en-GB" smtClean="0"/>
              <a:t>7</a:t>
            </a:fld>
            <a:endParaRPr lang="en-GB" dirty="0"/>
          </a:p>
        </p:txBody>
      </p:sp>
    </p:spTree>
    <p:extLst>
      <p:ext uri="{BB962C8B-B14F-4D97-AF65-F5344CB8AC3E}">
        <p14:creationId xmlns:p14="http://schemas.microsoft.com/office/powerpoint/2010/main" val="379718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8D7BC-3345-21B7-638D-9DAB00B6C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E7A57D-D570-6749-979C-81CB44DF263F}"/>
              </a:ext>
            </a:extLst>
          </p:cNvPr>
          <p:cNvSpPr>
            <a:spLocks noGrp="1"/>
          </p:cNvSpPr>
          <p:nvPr>
            <p:ph type="ctrTitle"/>
          </p:nvPr>
        </p:nvSpPr>
        <p:spPr>
          <a:xfrm>
            <a:off x="251008" y="377956"/>
            <a:ext cx="11689976" cy="4352364"/>
          </a:xfrm>
        </p:spPr>
        <p:txBody>
          <a:bodyPr>
            <a:noAutofit/>
          </a:bodyPr>
          <a:lstStyle/>
          <a:p>
            <a:r>
              <a:rPr lang="en-GB" sz="10000" b="1" dirty="0"/>
              <a:t>Empirical Evidence</a:t>
            </a:r>
            <a:br>
              <a:rPr lang="en-GB" sz="10000" b="1" dirty="0"/>
            </a:br>
            <a:r>
              <a:rPr lang="en-GB" b="1" dirty="0"/>
              <a:t>Does CPInsight work?</a:t>
            </a:r>
            <a:endParaRPr lang="en-GB" sz="7500" b="1" dirty="0"/>
          </a:p>
        </p:txBody>
      </p:sp>
      <p:sp>
        <p:nvSpPr>
          <p:cNvPr id="3" name="Slide Number Placeholder 2">
            <a:extLst>
              <a:ext uri="{FF2B5EF4-FFF2-40B4-BE49-F238E27FC236}">
                <a16:creationId xmlns:a16="http://schemas.microsoft.com/office/drawing/2014/main" id="{B2D16EC8-8806-54EE-5E0E-D5D7D7C2F933}"/>
              </a:ext>
            </a:extLst>
          </p:cNvPr>
          <p:cNvSpPr>
            <a:spLocks noGrp="1"/>
          </p:cNvSpPr>
          <p:nvPr>
            <p:ph type="sldNum" sz="quarter" idx="12"/>
          </p:nvPr>
        </p:nvSpPr>
        <p:spPr/>
        <p:txBody>
          <a:bodyPr/>
          <a:lstStyle/>
          <a:p>
            <a:fld id="{B6EA33F0-FAA6-4DD3-AD02-DE11756469A4}" type="slidenum">
              <a:rPr lang="en-GB" smtClean="0"/>
              <a:t>8</a:t>
            </a:fld>
            <a:endParaRPr lang="en-GB" dirty="0"/>
          </a:p>
        </p:txBody>
      </p:sp>
      <p:sp>
        <p:nvSpPr>
          <p:cNvPr id="4" name="TextBox 3">
            <a:extLst>
              <a:ext uri="{FF2B5EF4-FFF2-40B4-BE49-F238E27FC236}">
                <a16:creationId xmlns:a16="http://schemas.microsoft.com/office/drawing/2014/main" id="{B25C6A77-ACE5-3E27-775E-00631FF65616}"/>
              </a:ext>
            </a:extLst>
          </p:cNvPr>
          <p:cNvSpPr txBox="1"/>
          <p:nvPr/>
        </p:nvSpPr>
        <p:spPr>
          <a:xfrm>
            <a:off x="1524879" y="5245457"/>
            <a:ext cx="9142233" cy="477054"/>
          </a:xfrm>
          <a:prstGeom prst="rect">
            <a:avLst/>
          </a:prstGeom>
          <a:noFill/>
        </p:spPr>
        <p:txBody>
          <a:bodyPr wrap="square" rtlCol="0">
            <a:spAutoFit/>
          </a:bodyPr>
          <a:lstStyle/>
          <a:p>
            <a:pPr algn="ctr"/>
            <a:r>
              <a:rPr lang="en-GB" sz="2500" b="1" dirty="0">
                <a:solidFill>
                  <a:srgbClr val="FF0000"/>
                </a:solidFill>
              </a:rPr>
              <a:t>CPInsight is the best metric for measuring financial performance</a:t>
            </a:r>
            <a:endParaRPr lang="en-US" sz="2500" b="1" dirty="0">
              <a:solidFill>
                <a:srgbClr val="FF0000"/>
              </a:solidFill>
            </a:endParaRPr>
          </a:p>
        </p:txBody>
      </p:sp>
    </p:spTree>
    <p:extLst>
      <p:ext uri="{BB962C8B-B14F-4D97-AF65-F5344CB8AC3E}">
        <p14:creationId xmlns:p14="http://schemas.microsoft.com/office/powerpoint/2010/main" val="2743729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F0E739-4CE7-ACB2-AA39-9D1FA15B2B8D}"/>
              </a:ext>
            </a:extLst>
          </p:cNvPr>
          <p:cNvPicPr>
            <a:picLocks noGrp="1" noChangeAspect="1"/>
          </p:cNvPicPr>
          <p:nvPr>
            <p:ph idx="1"/>
          </p:nvPr>
        </p:nvPicPr>
        <p:blipFill>
          <a:blip r:embed="rId2"/>
          <a:stretch>
            <a:fillRect/>
          </a:stretch>
        </p:blipFill>
        <p:spPr>
          <a:xfrm>
            <a:off x="200629" y="106859"/>
            <a:ext cx="11991371" cy="6751141"/>
          </a:xfrm>
          <a:prstGeom prst="rect">
            <a:avLst/>
          </a:prstGeom>
        </p:spPr>
      </p:pic>
      <p:sp>
        <p:nvSpPr>
          <p:cNvPr id="4" name="Slide Number Placeholder 3">
            <a:extLst>
              <a:ext uri="{FF2B5EF4-FFF2-40B4-BE49-F238E27FC236}">
                <a16:creationId xmlns:a16="http://schemas.microsoft.com/office/drawing/2014/main" id="{8CC3C84F-4ABE-CDD3-9AA2-F129B43190F4}"/>
              </a:ext>
            </a:extLst>
          </p:cNvPr>
          <p:cNvSpPr>
            <a:spLocks noGrp="1"/>
          </p:cNvSpPr>
          <p:nvPr>
            <p:ph type="sldNum" sz="quarter" idx="12"/>
          </p:nvPr>
        </p:nvSpPr>
        <p:spPr/>
        <p:txBody>
          <a:bodyPr/>
          <a:lstStyle/>
          <a:p>
            <a:fld id="{B6EA33F0-FAA6-4DD3-AD02-DE11756469A4}" type="slidenum">
              <a:rPr lang="en-GB" smtClean="0"/>
              <a:t>9</a:t>
            </a:fld>
            <a:endParaRPr lang="en-GB" dirty="0"/>
          </a:p>
        </p:txBody>
      </p:sp>
    </p:spTree>
    <p:extLst>
      <p:ext uri="{BB962C8B-B14F-4D97-AF65-F5344CB8AC3E}">
        <p14:creationId xmlns:p14="http://schemas.microsoft.com/office/powerpoint/2010/main" val="2944316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912e36a2-49b7-4b00-ba12-1750025de1a5" ContentTypeId="0x010100AAFC03517ABE62438F09152424507117" PreviousValue="false"/>
</file>

<file path=customXml/item2.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Document_x0020_Status xmlns="c0ce68d2-f4a4-4963-9a31-30d16dda62a3">Draft</Document_x0020_Status>
    <TaxCatchAll xmlns="c0ce68d2-f4a4-4963-9a31-30d16dda62a3" xsi:nil="true"/>
    <lcf76f155ced4ddcb4097134ff3c332f xmlns="19670613-a867-4cc9-8b0b-56bf547d6fb8">
      <Terms xmlns="http://schemas.microsoft.com/office/infopath/2007/PartnerControls"/>
    </lcf76f155ced4ddcb4097134ff3c332f>
    <CG_RetentionDispositionCode xmlns="c0ce68d2-f4a4-4963-9a31-30d16dda62a3">07-Y-C</CG_RetentionDispositionCode>
    <CG_BusinessCriticalRecord xmlns="c0ce68d2-f4a4-4963-9a31-30d16dda62a3">No</CG_BusinessCriticalRecord>
    <CG_SecurityClassification xmlns="c0ce68d2-f4a4-4963-9a31-30d16dda62a3">Shared</CG_SecurityClassification>
    <Security_x0020_Classification_x0020_2 xmlns="c0ce68d2-f4a4-4963-9a31-30d16dda62a3">Shared</Security_x0020_Classification_x0020_2>
  </documentManagement>
</p:properties>
</file>

<file path=customXml/item3.xml><?xml version="1.0" encoding="utf-8"?>
<ct:contentTypeSchema xmlns:ct="http://schemas.microsoft.com/office/2006/metadata/contentType" xmlns:ma="http://schemas.microsoft.com/office/2006/metadata/properties/metaAttributes" ct:_="" ma:_="" ma:contentTypeName="Compass Document" ma:contentTypeID="0x010100AAFC03517ABE62438F0915242450711700B4DA8905EA929F4C84767DC25A7EBD85" ma:contentTypeVersion="20" ma:contentTypeDescription="" ma:contentTypeScope="" ma:versionID="e7716003d11c93b411e95718b78b5fb8">
  <xsd:schema xmlns:xsd="http://www.w3.org/2001/XMLSchema" xmlns:xs="http://www.w3.org/2001/XMLSchema" xmlns:p="http://schemas.microsoft.com/office/2006/metadata/properties" xmlns:ns1="http://schemas.microsoft.com/sharepoint/v3" xmlns:ns2="c0ce68d2-f4a4-4963-9a31-30d16dda62a3" xmlns:ns4="6e6283a0-d846-4a31-9819-beced2ebd4cf" xmlns:ns5="19670613-a867-4cc9-8b0b-56bf547d6fb8" targetNamespace="http://schemas.microsoft.com/office/2006/metadata/properties" ma:root="true" ma:fieldsID="0461e44d8d7ce5e4b1d1e290f5f60329" ns1:_="" ns2:_="" ns4:_="" ns5:_="">
    <xsd:import namespace="http://schemas.microsoft.com/sharepoint/v3"/>
    <xsd:import namespace="c0ce68d2-f4a4-4963-9a31-30d16dda62a3"/>
    <xsd:import namespace="6e6283a0-d846-4a31-9819-beced2ebd4cf"/>
    <xsd:import namespace="19670613-a867-4cc9-8b0b-56bf547d6fb8"/>
    <xsd:element name="properties">
      <xsd:complexType>
        <xsd:sequence>
          <xsd:element name="documentManagement">
            <xsd:complexType>
              <xsd:all>
                <xsd:element ref="ns2:TaxCatchAll" minOccurs="0"/>
                <xsd:element ref="ns2:TaxCatchAllLabel" minOccurs="0"/>
                <xsd:element ref="ns2:CG_BusinessCriticalRecord" minOccurs="0"/>
                <xsd:element ref="ns2:CG_RetentionDispositionCode" minOccurs="0"/>
                <xsd:element ref="ns2:CG_SecurityClassification" minOccurs="0"/>
                <xsd:element ref="ns1:Language" minOccurs="0"/>
                <xsd:element ref="ns2:Document_x0020_Status" minOccurs="0"/>
                <xsd:element ref="ns2:Security_x0020_Classification_x0020_2" minOccurs="0"/>
                <xsd:element ref="ns4:SharedWithDetails" minOccurs="0"/>
                <xsd:element ref="ns5:MediaServiceAutoKeyPoints" minOccurs="0"/>
                <xsd:element ref="ns5:MediaServiceKeyPoints" minOccurs="0"/>
                <xsd:element ref="ns5:MediaServiceDateTaken" minOccurs="0"/>
                <xsd:element ref="ns5:MediaLengthInSeconds" minOccurs="0"/>
                <xsd:element ref="ns5:MediaServiceMetadata" minOccurs="0"/>
                <xsd:element ref="ns5:MediaServiceFastMetadata" minOccurs="0"/>
                <xsd:element ref="ns4:SharedWithUsers" minOccurs="0"/>
                <xsd:element ref="ns5:MediaServiceAutoTags" minOccurs="0"/>
                <xsd:element ref="ns5:MediaServiceLocation" minOccurs="0"/>
                <xsd:element ref="ns5:MediaServiceGenerationTime" minOccurs="0"/>
                <xsd:element ref="ns5:MediaServiceEventHashCode" minOccurs="0"/>
                <xsd:element ref="ns5:MediaServiceOCR" minOccurs="0"/>
                <xsd:element ref="ns5:lcf76f155ced4ddcb4097134ff3c332f"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3" nillable="true" ma:displayName="Language" ma:default="English" ma:internalName="Language">
      <xsd:simpleType>
        <xsd:union memberTypes="dms:Text">
          <xsd:simpleType>
            <xsd:restriction base="dms:Choice">
              <xsd:enumeration value="Arabic (Saudi Arabia)"/>
              <xsd:enumeration value="Bulgarian (Bulgaria)"/>
              <xsd:enumeration value="Chinese (Hong Kong S.A.R.)"/>
              <xsd:enumeration value="Chinese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0ce68d2-f4a4-4963-9a31-30d16dda62a3"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ee56e4fc-9f39-4a3d-b43a-18c81cb3b67f}" ma:internalName="TaxCatchAll" ma:showField="CatchAllData" ma:web="6e6283a0-d846-4a31-9819-beced2ebd4cf">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ee56e4fc-9f39-4a3d-b43a-18c81cb3b67f}" ma:internalName="TaxCatchAllLabel" ma:readOnly="true" ma:showField="CatchAllDataLabel" ma:web="6e6283a0-d846-4a31-9819-beced2ebd4cf">
      <xsd:complexType>
        <xsd:complexContent>
          <xsd:extension base="dms:MultiChoiceLookup">
            <xsd:sequence>
              <xsd:element name="Value" type="dms:Lookup" maxOccurs="unbounded" minOccurs="0" nillable="true"/>
            </xsd:sequence>
          </xsd:extension>
        </xsd:complexContent>
      </xsd:complexType>
    </xsd:element>
    <xsd:element name="CG_BusinessCriticalRecord" ma:index="10" nillable="true" ma:displayName="Business Critical Record" ma:default="No" ma:format="Dropdown" ma:internalName="CG_BusinessCriticalRecord">
      <xsd:simpleType>
        <xsd:restriction base="dms:Choice">
          <xsd:enumeration value="Yes"/>
          <xsd:enumeration value="No"/>
        </xsd:restriction>
      </xsd:simpleType>
    </xsd:element>
    <xsd:element name="CG_RetentionDispositionCode" ma:index="11" nillable="true" ma:displayName="Retention Disposition Code" ma:default="07-Y-C" ma:internalName="CG_RetentionDispositionCode">
      <xsd:simpleType>
        <xsd:restriction base="dms:Text">
          <xsd:maxLength value="255"/>
        </xsd:restriction>
      </xsd:simpleType>
    </xsd:element>
    <xsd:element name="CG_SecurityClassification" ma:index="12" nillable="true" ma:displayName="Security Classification" ma:default="Shared" ma:format="Dropdown" ma:internalName="CG_SecurityClassification" ma:readOnly="false">
      <xsd:simpleType>
        <xsd:restriction base="dms:Choice">
          <xsd:enumeration value="Public"/>
          <xsd:enumeration value="Shared"/>
          <xsd:enumeration value="Restricted"/>
          <xsd:enumeration value="Confidential"/>
        </xsd:restriction>
      </xsd:simpleType>
    </xsd:element>
    <xsd:element name="Document_x0020_Status" ma:index="15" nillable="true" ma:displayName="Document Status" ma:default="Draft" ma:description="Please confirm the life cycle status of the document" ma:format="Dropdown" ma:internalName="Document_x0020_Status">
      <xsd:simpleType>
        <xsd:restriction base="dms:Choice">
          <xsd:enumeration value="Draft"/>
          <xsd:enumeration value="Reviewed"/>
          <xsd:enumeration value="Approved"/>
          <xsd:enumeration value="Final"/>
          <xsd:enumeration value="Choice 5"/>
        </xsd:restriction>
      </xsd:simpleType>
    </xsd:element>
    <xsd:element name="Security_x0020_Classification_x0020_2" ma:index="16" nillable="true" ma:displayName="Security Classification 2" ma:default="Shared" ma:format="Dropdown" ma:internalName="Security_x0020_Classification_x0020_2">
      <xsd:simpleType>
        <xsd:restriction base="dms:Choice">
          <xsd:enumeration value="Public"/>
          <xsd:enumeration value="Shared"/>
          <xsd:enumeration value="Restricted"/>
          <xsd:enumeration value="Confidential"/>
        </xsd:restriction>
      </xsd:simpleType>
    </xsd:element>
  </xsd:schema>
  <xsd:schema xmlns:xsd="http://www.w3.org/2001/XMLSchema" xmlns:xs="http://www.w3.org/2001/XMLSchema" xmlns:dms="http://schemas.microsoft.com/office/2006/documentManagement/types" xmlns:pc="http://schemas.microsoft.com/office/infopath/2007/PartnerControls" targetNamespace="6e6283a0-d846-4a31-9819-beced2ebd4cf" elementFormDefault="qualified">
    <xsd:import namespace="http://schemas.microsoft.com/office/2006/documentManagement/types"/>
    <xsd:import namespace="http://schemas.microsoft.com/office/infopath/2007/PartnerControls"/>
    <xsd:element name="SharedWithDetails" ma:index="17" nillable="true" ma:displayName="Shared With Details" ma:internalName="SharedWithDetails" ma:readOnly="true">
      <xsd:simpleType>
        <xsd:restriction base="dms:Note">
          <xsd:maxLength value="255"/>
        </xsd:restrictio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9670613-a867-4cc9-8b0b-56bf547d6fb8" elementFormDefault="qualified">
    <xsd:import namespace="http://schemas.microsoft.com/office/2006/documentManagement/types"/>
    <xsd:import namespace="http://schemas.microsoft.com/office/infopath/2007/PartnerControls"/>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AutoTags" ma:index="25" nillable="true" ma:displayName="Tags" ma:internalName="MediaServiceAutoTags" ma:readOnly="true">
      <xsd:simpleType>
        <xsd:restriction base="dms:Text"/>
      </xsd:simpleType>
    </xsd:element>
    <xsd:element name="MediaServiceLocation" ma:index="26" nillable="true" ma:displayName="Location" ma:internalName="MediaServiceLocation"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OCR" ma:index="29" nillable="true" ma:displayName="Extracted Text" ma:internalName="MediaServiceOCR" ma:readOnly="true">
      <xsd:simpleType>
        <xsd:restriction base="dms:Note">
          <xsd:maxLength value="255"/>
        </xsd:restrictio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912e36a2-49b7-4b00-ba12-1750025de1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C732AD-FC8B-417D-9A3A-BD48C2BA4240}">
  <ds:schemaRefs>
    <ds:schemaRef ds:uri="Microsoft.SharePoint.Taxonomy.ContentTypeSync"/>
  </ds:schemaRefs>
</ds:datastoreItem>
</file>

<file path=customXml/itemProps2.xml><?xml version="1.0" encoding="utf-8"?>
<ds:datastoreItem xmlns:ds="http://schemas.openxmlformats.org/officeDocument/2006/customXml" ds:itemID="{2B47BFB5-0C2C-4A51-B85F-7274C28230E3}">
  <ds:schemaRefs>
    <ds:schemaRef ds:uri="19670613-a867-4cc9-8b0b-56bf547d6fb8"/>
    <ds:schemaRef ds:uri="6e6283a0-d846-4a31-9819-beced2ebd4cf"/>
    <ds:schemaRef ds:uri="c0ce68d2-f4a4-4963-9a31-30d16dda62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EC451F3-2E02-4F12-A08B-FD6E64708385}">
  <ds:schemaRefs>
    <ds:schemaRef ds:uri="19670613-a867-4cc9-8b0b-56bf547d6fb8"/>
    <ds:schemaRef ds:uri="6e6283a0-d846-4a31-9819-beced2ebd4cf"/>
    <ds:schemaRef ds:uri="c0ce68d2-f4a4-4963-9a31-30d16dda62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2C70EA0-E63F-422C-995B-A37806B30864}">
  <ds:schemaRefs>
    <ds:schemaRef ds:uri="http://schemas.microsoft.com/sharepoint/v3/contenttype/forms"/>
  </ds:schemaRefs>
</ds:datastoreItem>
</file>

<file path=docMetadata/LabelInfo.xml><?xml version="1.0" encoding="utf-8"?>
<clbl:labelList xmlns:clbl="http://schemas.microsoft.com/office/2020/mipLabelMetadata">
  <clbl:label id="{f472f14c-d40a-4996-84a9-078c3b8640e0}" enabled="1" method="Standard" siteId="{cd62b7dd-4b48-44bd-90e7-e143a22c8ead}" removed="0"/>
</clbl:labelList>
</file>

<file path=docProps/app.xml><?xml version="1.0" encoding="utf-8"?>
<Properties xmlns="http://schemas.openxmlformats.org/officeDocument/2006/extended-properties" xmlns:vt="http://schemas.openxmlformats.org/officeDocument/2006/docPropsVTypes">
  <Template>TM04033921[[fn=Damask]]</Template>
  <TotalTime>1672</TotalTime>
  <Words>793</Words>
  <Application>Microsoft Office PowerPoint</Application>
  <PresentationFormat>Widescreen</PresentationFormat>
  <Paragraphs>96</Paragraphs>
  <Slides>15</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Arial</vt:lpstr>
      <vt:lpstr>Calibri</vt:lpstr>
      <vt:lpstr>Calibri Light</vt:lpstr>
      <vt:lpstr>Cavolini</vt:lpstr>
      <vt:lpstr>Wingdings</vt:lpstr>
      <vt:lpstr>Office Theme</vt:lpstr>
      <vt:lpstr>PowerPoint Presentation</vt:lpstr>
      <vt:lpstr>Key Points: CPInsight™ </vt:lpstr>
      <vt:lpstr>PowerPoint Presentation</vt:lpstr>
      <vt:lpstr>The Value Creation Hierarchy </vt:lpstr>
      <vt:lpstr>What’s under the bonnet of CPInsight™</vt:lpstr>
      <vt:lpstr>Measuring value is simply a case of analysing cash flow performance</vt:lpstr>
      <vt:lpstr>PowerPoint Presentation</vt:lpstr>
      <vt:lpstr>Empirical Evidence Does CPInsight work?</vt:lpstr>
      <vt:lpstr>PowerPoint Presentation</vt:lpstr>
      <vt:lpstr>Academic backing</vt:lpstr>
      <vt:lpstr>Application How to use CPInsight in your organisation</vt:lpstr>
      <vt:lpstr>Capital Allocation</vt:lpstr>
      <vt:lpstr>Performance targets</vt:lpstr>
      <vt:lpstr>As a valuation tool</vt:lpstr>
      <vt:lpstr>CPInsight™ is:  Your CFO Super Power To embed Value in your business contact Ben through LinkedIn or search  www.treasury-insight.co.uk  email: enlightenment@treasury-insight.co.uk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Walters</dc:creator>
  <cp:lastModifiedBy>Ben Walters</cp:lastModifiedBy>
  <cp:revision>5</cp:revision>
  <cp:lastPrinted>2022-09-22T12:46:13Z</cp:lastPrinted>
  <dcterms:created xsi:type="dcterms:W3CDTF">2022-09-09T12:44:49Z</dcterms:created>
  <dcterms:modified xsi:type="dcterms:W3CDTF">2026-03-10T07:07:41Z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72f14c-d40a-4996-84a9-078c3b8640e0_Enabled">
    <vt:lpwstr>true</vt:lpwstr>
  </property>
  <property fmtid="{D5CDD505-2E9C-101B-9397-08002B2CF9AE}" pid="3" name="MSIP_Label_f472f14c-d40a-4996-84a9-078c3b8640e0_SetDate">
    <vt:lpwstr>2022-09-09T12:44:48Z</vt:lpwstr>
  </property>
  <property fmtid="{D5CDD505-2E9C-101B-9397-08002B2CF9AE}" pid="4" name="MSIP_Label_f472f14c-d40a-4996-84a9-078c3b8640e0_Method">
    <vt:lpwstr>Standard</vt:lpwstr>
  </property>
  <property fmtid="{D5CDD505-2E9C-101B-9397-08002B2CF9AE}" pid="5" name="MSIP_Label_f472f14c-d40a-4996-84a9-078c3b8640e0_Name">
    <vt:lpwstr>f472f14c-d40a-4996-84a9-078c3b8640e0</vt:lpwstr>
  </property>
  <property fmtid="{D5CDD505-2E9C-101B-9397-08002B2CF9AE}" pid="6" name="MSIP_Label_f472f14c-d40a-4996-84a9-078c3b8640e0_SiteId">
    <vt:lpwstr>cd62b7dd-4b48-44bd-90e7-e143a22c8ead</vt:lpwstr>
  </property>
  <property fmtid="{D5CDD505-2E9C-101B-9397-08002B2CF9AE}" pid="7" name="MSIP_Label_f472f14c-d40a-4996-84a9-078c3b8640e0_ActionId">
    <vt:lpwstr>d7563968-7997-467e-bf93-ca9cbbf4413d</vt:lpwstr>
  </property>
  <property fmtid="{D5CDD505-2E9C-101B-9397-08002B2CF9AE}" pid="8" name="MSIP_Label_f472f14c-d40a-4996-84a9-078c3b8640e0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Internal</vt:lpwstr>
  </property>
  <property fmtid="{D5CDD505-2E9C-101B-9397-08002B2CF9AE}" pid="11" name="ContentTypeId">
    <vt:lpwstr>0x010100AAFC03517ABE62438F0915242450711700B4DA8905EA929F4C84767DC25A7EBD85</vt:lpwstr>
  </property>
  <property fmtid="{D5CDD505-2E9C-101B-9397-08002B2CF9AE}" pid="12" name="MediaServiceImageTags">
    <vt:lpwstr/>
  </property>
</Properties>
</file>